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3"/>
  </p:notesMasterIdLst>
  <p:sldIdLst>
    <p:sldId id="266" r:id="rId2"/>
    <p:sldId id="493" r:id="rId3"/>
    <p:sldId id="408" r:id="rId4"/>
    <p:sldId id="417" r:id="rId5"/>
    <p:sldId id="410" r:id="rId6"/>
    <p:sldId id="411" r:id="rId7"/>
    <p:sldId id="412" r:id="rId8"/>
    <p:sldId id="414" r:id="rId9"/>
    <p:sldId id="415" r:id="rId10"/>
    <p:sldId id="416" r:id="rId11"/>
    <p:sldId id="418" r:id="rId12"/>
    <p:sldId id="420" r:id="rId13"/>
    <p:sldId id="421" r:id="rId14"/>
    <p:sldId id="422" r:id="rId15"/>
    <p:sldId id="423" r:id="rId16"/>
    <p:sldId id="424" r:id="rId17"/>
    <p:sldId id="425" r:id="rId18"/>
    <p:sldId id="502" r:id="rId19"/>
    <p:sldId id="497" r:id="rId20"/>
    <p:sldId id="494" r:id="rId21"/>
    <p:sldId id="426" r:id="rId22"/>
    <p:sldId id="427" r:id="rId23"/>
    <p:sldId id="429" r:id="rId24"/>
    <p:sldId id="430" r:id="rId25"/>
    <p:sldId id="431" r:id="rId26"/>
    <p:sldId id="432" r:id="rId27"/>
    <p:sldId id="433" r:id="rId28"/>
    <p:sldId id="434" r:id="rId29"/>
    <p:sldId id="435" r:id="rId30"/>
    <p:sldId id="436" r:id="rId31"/>
    <p:sldId id="438" r:id="rId32"/>
    <p:sldId id="439" r:id="rId33"/>
    <p:sldId id="437" r:id="rId34"/>
    <p:sldId id="440" r:id="rId35"/>
    <p:sldId id="441" r:id="rId36"/>
    <p:sldId id="503" r:id="rId37"/>
    <p:sldId id="498" r:id="rId38"/>
    <p:sldId id="496" r:id="rId39"/>
    <p:sldId id="442" r:id="rId40"/>
    <p:sldId id="443" r:id="rId41"/>
    <p:sldId id="447" r:id="rId42"/>
    <p:sldId id="471" r:id="rId43"/>
    <p:sldId id="472" r:id="rId44"/>
    <p:sldId id="445" r:id="rId45"/>
    <p:sldId id="446" r:id="rId46"/>
    <p:sldId id="448" r:id="rId47"/>
    <p:sldId id="449" r:id="rId48"/>
    <p:sldId id="450" r:id="rId49"/>
    <p:sldId id="451" r:id="rId50"/>
    <p:sldId id="452" r:id="rId51"/>
    <p:sldId id="453" r:id="rId52"/>
    <p:sldId id="454" r:id="rId53"/>
    <p:sldId id="455" r:id="rId54"/>
    <p:sldId id="504" r:id="rId55"/>
    <p:sldId id="499" r:id="rId56"/>
    <p:sldId id="495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56" r:id="rId66"/>
    <p:sldId id="500" r:id="rId67"/>
    <p:sldId id="501" r:id="rId68"/>
    <p:sldId id="459" r:id="rId69"/>
    <p:sldId id="460" r:id="rId70"/>
    <p:sldId id="464" r:id="rId71"/>
    <p:sldId id="50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5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961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p1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 riduzione in entropia attesa partizionando sui valori dell’ attributo 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388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p1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347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3" name="Google Shape;7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4" name="Google Shape;734;p1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924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1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85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7" name="Google Shape;7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8" name="Google Shape;748;p1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30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4" name="Google Shape;7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5" name="Google Shape;755;p1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768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62" name="Google Shape;762;p2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429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48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9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8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186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752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2" name="Google Shape;7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3" name="Google Shape;783;p2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286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3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9" name="Google Shape;7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0" name="Google Shape;790;p2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L'overfitting può succedere quando c'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è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rumore nei dati.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974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4" name="Google Shape;804;p2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L’ esempio D15 è sbagliato, introduce rumore nei dati.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6044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3" name="Google Shape;813;p2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example shows that noise can lead to overfitting.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Overfitting without noise is also possible, especially when classifcation decision on the leafs are based on few examples. Uniform classification may be a coincidence.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This is a potential cause of overfitting.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Overfitting is a significant problem for DT, reducing the accuracy to 10-25% on many problems.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838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0" name="Google Shape;8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1" name="Google Shape;821;p2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Usando tutti dati di training, un test statistico può predire l’ influenza delle decisioni se espandere (o potare) sulle prestazioni su tutto X.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Minimum description length principle,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 principio di compattezza della rappresentazione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9790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6849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4" name="Google Shape;8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5" name="Google Shape;835;p2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98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1" name="Google Shape;8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2" name="Google Shape;842;p3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78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9" name="Google Shape;6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0" name="Google Shape;630;p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809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7" name="Google Shape;8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8" name="Google Shape;858;p3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748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4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1" name="Google Shape;87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2" name="Google Shape;872;p3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846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8" name="Google Shape;8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79" name="Google Shape;879;p3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-US" baseline="30000"/>
              <a:t>-x </a:t>
            </a:r>
            <a:r>
              <a:rPr lang="en-US"/>
              <a:t>= 1/2</a:t>
            </a:r>
            <a:r>
              <a:rPr lang="en-US" baseline="30000"/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8360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4" name="Google Shape;8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5" name="Google Shape;865;p3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177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8" name="Google Shape;88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9" name="Google Shape;889;p3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20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69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157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130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4842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1" name="Google Shape;901;p3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4035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0" name="Google Shape;7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1" name="Google Shape;711;p1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attrbute = playtennis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3340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5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653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697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58524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829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4257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085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3537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6271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05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Google Shape;6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4" name="Google Shape;644;p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node represents a test on an attribute of the instance to be classified and each outgoing arch a possible outcome, leading to a further test.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leafs correspond to classification actions. A binary classification in this case.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The instance </a:t>
            </a:r>
            <a:r>
              <a:rPr lang="en-US" sz="2000" i="1"/>
              <a:t>&lt;Outlook=Sunny, Temp=Hot, Humidity=High, Wind=Strong&gt; is classified as No.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72494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3975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197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4967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5460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0803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630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49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0226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974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940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p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1123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8922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3055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6072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40595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4717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11365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7446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5717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9059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04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54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1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02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p1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S=[9+, 5-] una collezione di esempi di cui 9 positivi e 5 negativi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2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54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9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6"/>
          <p:cNvSpPr txBox="1"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6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ft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66"/>
          <p:cNvSpPr txBox="1">
            <a:spLocks noGrp="1"/>
          </p:cNvSpPr>
          <p:nvPr>
            <p:ph type="sldNum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1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iagram or Organization Chart" type="dgm">
  <p:cSld name="Title and Diagram or Organization Char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7"/>
          <p:cNvSpPr txBox="1">
            <a:spLocks noGrp="1"/>
          </p:cNvSpPr>
          <p:nvPr>
            <p:ph type="title"/>
          </p:nvPr>
        </p:nvSpPr>
        <p:spPr>
          <a:xfrm>
            <a:off x="423335" y="653318"/>
            <a:ext cx="115167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67"/>
          <p:cNvSpPr>
            <a:spLocks noGrp="1"/>
          </p:cNvSpPr>
          <p:nvPr>
            <p:ph type="dgm" idx="2"/>
          </p:nvPr>
        </p:nvSpPr>
        <p:spPr>
          <a:xfrm>
            <a:off x="438151" y="1941513"/>
            <a:ext cx="1094528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dt" idx="10"/>
          </p:nvPr>
        </p:nvSpPr>
        <p:spPr>
          <a:xfrm>
            <a:off x="4578351" y="63436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ftr" idx="11"/>
          </p:nvPr>
        </p:nvSpPr>
        <p:spPr>
          <a:xfrm>
            <a:off x="8144933" y="63436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8" name="Google Shape;58;p67"/>
          <p:cNvSpPr txBox="1">
            <a:spLocks noGrp="1"/>
          </p:cNvSpPr>
          <p:nvPr>
            <p:ph type="sldNum" idx="12"/>
          </p:nvPr>
        </p:nvSpPr>
        <p:spPr>
          <a:xfrm>
            <a:off x="194733" y="636111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72968"/>
      </p:ext>
    </p:extLst>
  </p:cSld>
  <p:clrMapOvr>
    <a:masterClrMapping/>
  </p:clrMapOvr>
  <p:transition spd="med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61" name="Google Shape;61;p68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2" name="Google Shape;62;p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" name="Google Shape;64;p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5" name="Google Shape;65;p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8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7" name="Google Shape;67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" name="Google Shape;68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0" name="Google Shape;70;p68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1" name="Google Shape;71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" name="Google Shape;72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" name="Google Shape;73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4" name="Google Shape;74;p68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8606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78" name="Google Shape;78;p69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79" name="Google Shape;79;p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" name="Google Shape;80;p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" name="Google Shape;81;p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2" name="Google Shape;82;p6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9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84" name="Google Shape;84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" name="Google Shape;85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" name="Google Shape;86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" name="Google Shape;87;p69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88" name="Google Shape;88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1" name="Google Shape;91;p69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69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899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0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95" name="Google Shape;95;p70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96" name="Google Shape;96;p7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" name="Google Shape;97;p7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" name="Google Shape;98;p7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9" name="Google Shape;99;p7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70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1" name="Google Shape;101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70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05" name="Google Shape;105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8" name="Google Shape;108;p70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0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720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12" name="Google Shape;112;p71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13" name="Google Shape;11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" name="Google Shape;11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" name="Google Shape;11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16" name="Google Shape;11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1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8" name="Google Shape;11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" name="Google Shape;12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" name="Google Shape;121;p71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22" name="Google Shape;12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" name="Google Shape;12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5" name="Google Shape;125;p71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1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618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12_Title and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29" name="Google Shape;129;p72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30" name="Google Shape;130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" name="Google Shape;132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3" name="Google Shape;133;p7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72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35" name="Google Shape;135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" name="Google Shape;136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" name="Google Shape;137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8" name="Google Shape;138;p72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39" name="Google Shape;139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" name="Google Shape;140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" name="Google Shape;141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42" name="Google Shape;142;p72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2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867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12_Title and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46" name="Google Shape;146;p73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47" name="Google Shape;147;p7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7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7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0" name="Google Shape;150;p7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73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52" name="Google Shape;152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3" name="Google Shape;153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4" name="Google Shape;154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5" name="Google Shape;155;p73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6" name="Google Shape;156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7" name="Google Shape;157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9" name="Google Shape;159;p73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282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Title and 4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74"/>
          <p:cNvSpPr txBox="1">
            <a:spLocks noGrp="1"/>
          </p:cNvSpPr>
          <p:nvPr>
            <p:ph type="body" idx="1"/>
          </p:nvPr>
        </p:nvSpPr>
        <p:spPr>
          <a:xfrm>
            <a:off x="548217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4"/>
          <p:cNvSpPr txBox="1">
            <a:spLocks noGrp="1"/>
          </p:cNvSpPr>
          <p:nvPr>
            <p:ph type="body" idx="2"/>
          </p:nvPr>
        </p:nvSpPr>
        <p:spPr>
          <a:xfrm>
            <a:off x="6195484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74"/>
          <p:cNvSpPr txBox="1">
            <a:spLocks noGrp="1"/>
          </p:cNvSpPr>
          <p:nvPr>
            <p:ph type="body" idx="3"/>
          </p:nvPr>
        </p:nvSpPr>
        <p:spPr>
          <a:xfrm>
            <a:off x="548217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body" idx="4"/>
          </p:nvPr>
        </p:nvSpPr>
        <p:spPr>
          <a:xfrm>
            <a:off x="6195484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8" name="Google Shape;168;p7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29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9" name="Google Shape;169;p7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04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2_Title and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5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72" name="Google Shape;172;p75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73" name="Google Shape;173;p7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4" name="Google Shape;174;p7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5" name="Google Shape;175;p7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76" name="Google Shape;176;p7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75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78" name="Google Shape;178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9" name="Google Shape;179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0" name="Google Shape;180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81" name="Google Shape;181;p75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82" name="Google Shape;182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3" name="Google Shape;183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4" name="Google Shape;184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85" name="Google Shape;185;p75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75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12_Title and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89" name="Google Shape;189;p76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90" name="Google Shape;190;p7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1" name="Google Shape;191;p7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2" name="Google Shape;192;p7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93" name="Google Shape;193;p7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76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95" name="Google Shape;195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6" name="Google Shape;196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7" name="Google Shape;197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98" name="Google Shape;198;p76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99" name="Google Shape;199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0" name="Google Shape;200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1" name="Google Shape;201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02" name="Google Shape;202;p76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76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2982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12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7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206" name="Google Shape;206;p77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207" name="Google Shape;207;p7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8" name="Google Shape;208;p7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9" name="Google Shape;209;p7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0" name="Google Shape;210;p7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77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212" name="Google Shape;212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15" name="Google Shape;215;p77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216" name="Google Shape;216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7" name="Google Shape;217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9" name="Google Shape;219;p77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77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36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2" r:id="rId5"/>
    <p:sldLayoutId id="2147483745" r:id="rId6"/>
    <p:sldLayoutId id="2147483746" r:id="rId7"/>
    <p:sldLayoutId id="2147483749" r:id="rId8"/>
    <p:sldLayoutId id="2147483752" r:id="rId9"/>
    <p:sldLayoutId id="2147483753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othesi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1.bin"/><Relationship Id="rId4" Type="http://schemas.openxmlformats.org/officeDocument/2006/relationships/hyperlink" Target="https://en.wikipedia.org/wiki/Predictive_infere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dependent-events-independent/#or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png"/><Relationship Id="rId4" Type="http://schemas.openxmlformats.org/officeDocument/2006/relationships/oleObject" Target="../embeddings/oleObject2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34.png"/><Relationship Id="rId9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png"/><Relationship Id="rId11" Type="http://schemas.openxmlformats.org/officeDocument/2006/relationships/image" Target="../media/image36.png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37.png"/><Relationship Id="rId9" Type="http://schemas.openxmlformats.org/officeDocument/2006/relationships/oleObject" Target="../embeddings/oleObject11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4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II</a:t>
            </a:r>
            <a:br>
              <a:rPr lang="en-US" dirty="0" smtClean="0"/>
            </a:br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Information gain as entropy reduction</a:t>
            </a:r>
            <a:endParaRPr/>
          </a:p>
        </p:txBody>
      </p:sp>
      <p:sp>
        <p:nvSpPr>
          <p:cNvPr id="703" name="Google Shape;703;p1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spcBef>
                <a:spcPts val="0"/>
              </a:spcBef>
              <a:buSzPts val="2720"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Information gain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the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expected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reduction in entropy caused by partitioning the examples on an attribute.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higher the information gain the more effective the attribute in classifying training data.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Expected reduction in entropy knowing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  <a:p>
            <a:pPr marL="114300" indent="0">
              <a:spcBef>
                <a:spcPts val="544"/>
              </a:spcBef>
              <a:buSzPts val="2720"/>
              <a:buNone/>
            </a:pP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88"/>
              </a:spcBef>
              <a:buSzPts val="272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 </a:t>
            </a:r>
            <a:r>
              <a:rPr lang="el-GR" sz="2400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Σ</a:t>
            </a:r>
            <a:r>
              <a:rPr lang="en-US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      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		</a:t>
            </a:r>
          </a:p>
          <a:p>
            <a:pPr marL="342900">
              <a:spcBef>
                <a:spcPts val="1088"/>
              </a:spcBef>
              <a:buSzPts val="2720"/>
              <a:buNone/>
            </a:pPr>
            <a:r>
              <a:rPr lang="en-US" sz="12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2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                                                            v </a:t>
            </a:r>
            <a:r>
              <a:rPr lang="en-US" sz="12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∈ v</a:t>
            </a:r>
            <a:r>
              <a:rPr lang="en-US" sz="12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alues</a:t>
            </a:r>
            <a:r>
              <a:rPr lang="en-US" sz="12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12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sz="12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 </a:t>
            </a:r>
            <a:endParaRPr lang="en-US" sz="1200" dirty="0" smtClean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spcBef>
                <a:spcPts val="0"/>
              </a:spcBef>
              <a:buSzPts val="2380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endParaRPr lang="en-US" i="1" dirty="0" smtClean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ts val="238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alues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possible values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ts val="238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subset of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which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has value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oogle Shape;704;p12"/>
          <p:cNvGrpSpPr/>
          <p:nvPr/>
        </p:nvGrpSpPr>
        <p:grpSpPr>
          <a:xfrm>
            <a:off x="4506912" y="3276600"/>
            <a:ext cx="598488" cy="708025"/>
            <a:chOff x="3501" y="2511"/>
            <a:chExt cx="377" cy="446"/>
          </a:xfrm>
        </p:grpSpPr>
        <p:sp>
          <p:nvSpPr>
            <p:cNvPr id="10" name="Google Shape;705;p12"/>
            <p:cNvSpPr txBox="1"/>
            <p:nvPr/>
          </p:nvSpPr>
          <p:spPr>
            <a:xfrm>
              <a:off x="3501" y="2511"/>
              <a:ext cx="377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r>
                <a:rPr lang="en-US" i="1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Sv</a:t>
              </a: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endParaRPr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706;p12"/>
            <p:cNvSpPr txBox="1"/>
            <p:nvPr/>
          </p:nvSpPr>
          <p:spPr>
            <a:xfrm>
              <a:off x="3501" y="2724"/>
              <a:ext cx="291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r>
                <a:rPr lang="en-US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endParaRPr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707;p12"/>
            <p:cNvCxnSpPr/>
            <p:nvPr/>
          </p:nvCxnSpPr>
          <p:spPr>
            <a:xfrm flipV="1">
              <a:off x="3549" y="2724"/>
              <a:ext cx="192" cy="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Example: Information gain</a:t>
            </a:r>
            <a:endParaRPr/>
          </a:p>
        </p:txBody>
      </p:sp>
      <p:sp>
        <p:nvSpPr>
          <p:cNvPr id="722" name="Google Shape;722;p14"/>
          <p:cNvSpPr txBox="1">
            <a:spLocks noGrp="1"/>
          </p:cNvSpPr>
          <p:nvPr>
            <p:ph type="body" sz="quarter" idx="13"/>
          </p:nvPr>
        </p:nvSpPr>
        <p:spPr>
          <a:xfrm>
            <a:off x="609600" y="1600200"/>
            <a:ext cx="8839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/>
          <a:p>
            <a:pPr marL="342900">
              <a:lnSpc>
                <a:spcPct val="110000"/>
              </a:lnSpc>
              <a:spcBef>
                <a:spcPts val="0"/>
              </a:spcBef>
              <a:buSzPts val="2960"/>
            </a:pPr>
            <a:r>
              <a:rPr lang="en-US" sz="2300" dirty="0"/>
              <a:t>Let</a:t>
            </a:r>
            <a:endParaRPr sz="2300" dirty="0"/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Values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{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}</a:t>
            </a: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= [9+, 5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]</a:t>
            </a: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dirty="0" smtClean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|S| = 14</a:t>
            </a: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= [6+, 2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]</a:t>
            </a: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dirty="0" smtClean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100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 = 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8</a:t>
            </a: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= [3+, 3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]</a:t>
            </a: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100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6</a:t>
            </a:r>
            <a:endParaRPr lang="en-US"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>
              <a:lnSpc>
                <a:spcPct val="110000"/>
              </a:lnSpc>
              <a:spcBef>
                <a:spcPts val="444"/>
              </a:spcBef>
              <a:buSzPts val="2220"/>
              <a:buNone/>
            </a:pP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110000"/>
              </a:lnSpc>
              <a:spcBef>
                <a:spcPts val="1480"/>
              </a:spcBef>
              <a:buSzPts val="2960"/>
            </a:pPr>
            <a:r>
              <a:rPr lang="en-US" sz="23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Information gain due to knowing</a:t>
            </a:r>
            <a:r>
              <a:rPr lang="en-US" sz="23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3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sz="23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:</a:t>
            </a:r>
            <a:endParaRPr lang="en-US" sz="2300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00100" lvl="1">
              <a:lnSpc>
                <a:spcPct val="110000"/>
              </a:lnSpc>
              <a:spcBef>
                <a:spcPts val="1480"/>
              </a:spcBef>
              <a:buSzPts val="2960"/>
            </a:pP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− 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8/14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− 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6/14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</a:t>
            </a:r>
            <a:endParaRPr lang="en-US" sz="2100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571500" lvl="1" indent="0">
              <a:lnSpc>
                <a:spcPct val="110000"/>
              </a:lnSpc>
              <a:spcBef>
                <a:spcPts val="1480"/>
              </a:spcBef>
              <a:buSzPts val="2960"/>
              <a:buNone/>
            </a:pP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    =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0.94 − 8/14 × 0.811 − 6/14 × 1.00  </a:t>
            </a:r>
            <a:endParaRPr lang="en-US" sz="2100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571500" lvl="1" indent="0">
              <a:lnSpc>
                <a:spcPct val="110000"/>
              </a:lnSpc>
              <a:spcBef>
                <a:spcPts val="1480"/>
              </a:spcBef>
              <a:buSzPts val="2960"/>
              <a:buNone/>
            </a:pP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    =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0.048 </a:t>
            </a:r>
            <a:endParaRPr sz="2100"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7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0" y="1143000"/>
            <a:ext cx="5702300" cy="358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10591800" y="46482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/>
              <a:t>Which attribute is the best classifier?</a:t>
            </a:r>
            <a:endParaRPr/>
          </a:p>
        </p:txBody>
      </p:sp>
      <p:pic>
        <p:nvPicPr>
          <p:cNvPr id="737" name="Google Shape;737;p16"/>
          <p:cNvPicPr preferRelativeResize="0">
            <a:picLocks noGrp="1"/>
          </p:cNvPicPr>
          <p:nvPr>
            <p:ph type="dgm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48000"/>
            <a:ext cx="5867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2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7400" y="1066800"/>
            <a:ext cx="57023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First </a:t>
            </a:r>
            <a:r>
              <a:rPr lang="en-US" b="1" dirty="0" smtClean="0"/>
              <a:t>step</a:t>
            </a:r>
            <a:endParaRPr dirty="0"/>
          </a:p>
        </p:txBody>
      </p:sp>
      <p:sp>
        <p:nvSpPr>
          <p:cNvPr id="744" name="Google Shape;744;p1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attribute should be tested at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root?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0.246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0.151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0.048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Temperature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0.029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provides the best prediction for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</a:p>
          <a:p>
            <a:pPr marL="400050" indent="-285750">
              <a:spcBef>
                <a:spcPts val="0"/>
              </a:spcBef>
              <a:buSzPct val="100000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Lets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grow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tree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the tree a successor for each possible value of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partition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training samples according to the value of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121284">
              <a:spcBef>
                <a:spcPts val="518"/>
              </a:spcBef>
              <a:buSzPts val="2590"/>
              <a:buNone/>
            </a:pPr>
            <a:endParaRPr sz="1800"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 indent="-154940">
              <a:spcBef>
                <a:spcPts val="592"/>
              </a:spcBef>
              <a:buSzPts val="2960"/>
              <a:buNone/>
            </a:pPr>
            <a:endParaRPr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attribute should be tested at the root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8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After first step</a:t>
            </a:r>
            <a:endParaRPr dirty="0"/>
          </a:p>
        </p:txBody>
      </p:sp>
      <p:pic>
        <p:nvPicPr>
          <p:cNvPr id="751" name="Google Shape;751;p18"/>
          <p:cNvPicPr preferRelativeResize="0">
            <a:picLocks noGrp="1"/>
          </p:cNvPicPr>
          <p:nvPr>
            <p:ph type="dgm" idx="4294967295"/>
          </p:nvPr>
        </p:nvPicPr>
        <p:blipFill rotWithShape="1">
          <a:blip r:embed="rId3">
            <a:alphaModFix/>
          </a:blip>
          <a:srcRect l="-12081" r="-12081"/>
          <a:stretch/>
        </p:blipFill>
        <p:spPr>
          <a:xfrm>
            <a:off x="477837" y="2270125"/>
            <a:ext cx="8208963" cy="42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2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400" y="1066800"/>
            <a:ext cx="57023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Second step</a:t>
            </a:r>
            <a:endParaRPr/>
          </a:p>
        </p:txBody>
      </p:sp>
      <p:sp>
        <p:nvSpPr>
          <p:cNvPr id="758" name="Google Shape;758;p19"/>
          <p:cNvSpPr txBox="1">
            <a:spLocks noGrp="1"/>
          </p:cNvSpPr>
          <p:nvPr>
            <p:ph type="body" sz="quarter" idx="13"/>
          </p:nvPr>
        </p:nvSpPr>
        <p:spPr>
          <a:xfrm>
            <a:off x="685800" y="1752600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480"/>
              <a:buFont typeface="Noto Sans Symbols"/>
              <a:buChar char="▪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Working on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Outlook=Sunny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node: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Sunny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0.970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3/5 × 0.0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0.0 = 0.970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Sunny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0.970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1.0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3.5 × 0.918 = 0 .019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Sunny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Temp.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0.970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0.0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1.0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1/5 × 0.0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0.570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7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3200400"/>
            <a:ext cx="57023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58;p19"/>
          <p:cNvSpPr txBox="1">
            <a:spLocks/>
          </p:cNvSpPr>
          <p:nvPr/>
        </p:nvSpPr>
        <p:spPr>
          <a:xfrm>
            <a:off x="762000" y="3276600"/>
            <a:ext cx="53340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ts val="496"/>
              </a:spcBef>
              <a:buSzPts val="2480"/>
              <a:buFont typeface="Noto Sans Symbols"/>
              <a:buChar char="▪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provides the best prediction for the target</a:t>
            </a:r>
          </a:p>
          <a:p>
            <a:pPr marL="342900">
              <a:spcBef>
                <a:spcPts val="496"/>
              </a:spcBef>
              <a:buSzPts val="2480"/>
              <a:buFont typeface="Noto Sans Symbols"/>
              <a:buChar char="▪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Lets grow the tree</a:t>
            </a:r>
          </a:p>
          <a:p>
            <a:pPr marL="742950" lvl="1" indent="-285750">
              <a:spcBef>
                <a:spcPts val="434"/>
              </a:spcBef>
              <a:buSzPts val="2170"/>
              <a:buFont typeface="Noto Sans Symbols"/>
              <a:buChar char="▪"/>
            </a:pP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add to the tree a successor for each possible value of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endParaRPr lang="en-US" sz="1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Font typeface="Noto Sans Symbols"/>
              <a:buChar char="▪"/>
            </a:pP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partition the training samples according to the value of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endParaRPr lang="en-US" sz="1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Font typeface="Arial" panose="020B0604020202020204" pitchFamily="34" charset="0"/>
              <a:buNone/>
            </a:pPr>
            <a:r>
              <a:rPr lang="en-US" sz="217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Second and third steps</a:t>
            </a:r>
            <a:endParaRPr dirty="0"/>
          </a:p>
        </p:txBody>
      </p:sp>
      <p:pic>
        <p:nvPicPr>
          <p:cNvPr id="765" name="Google Shape;76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1447800"/>
            <a:ext cx="6351588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20"/>
          <p:cNvGrpSpPr/>
          <p:nvPr/>
        </p:nvGrpSpPr>
        <p:grpSpPr>
          <a:xfrm>
            <a:off x="2362201" y="3886200"/>
            <a:ext cx="2743200" cy="2200275"/>
            <a:chOff x="528" y="2448"/>
            <a:chExt cx="1728" cy="1386"/>
          </a:xfrm>
        </p:grpSpPr>
        <p:pic>
          <p:nvPicPr>
            <p:cNvPr id="767" name="Google Shape;767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" y="2448"/>
              <a:ext cx="1376" cy="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20"/>
            <p:cNvSpPr txBox="1"/>
            <p:nvPr/>
          </p:nvSpPr>
          <p:spPr>
            <a:xfrm>
              <a:off x="528" y="3504"/>
              <a:ext cx="816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{D1, D2, D8}</a:t>
              </a:r>
              <a:endParaRPr dirty="0"/>
            </a:p>
            <a:p>
              <a:r>
                <a:rPr lang="en-US" sz="1400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No</a:t>
              </a:r>
              <a:endParaRPr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9" name="Google Shape;769;p20"/>
            <p:cNvSpPr txBox="1"/>
            <p:nvPr/>
          </p:nvSpPr>
          <p:spPr>
            <a:xfrm>
              <a:off x="1632" y="3504"/>
              <a:ext cx="624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{D9, </a:t>
              </a:r>
              <a:r>
                <a:rPr lang="en-US" sz="1400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D11}</a:t>
              </a:r>
              <a:endParaRPr lang="en-US" dirty="0">
                <a:sym typeface="Times New Roman"/>
              </a:endParaRPr>
            </a:p>
            <a:p>
              <a:pPr algn="ctr"/>
              <a:r>
                <a:rPr lang="en-US" sz="1400" i="1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Yes</a:t>
              </a:r>
              <a:endParaRPr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70" name="Google Shape;770;p20"/>
          <p:cNvGrpSpPr/>
          <p:nvPr/>
        </p:nvGrpSpPr>
        <p:grpSpPr>
          <a:xfrm>
            <a:off x="6553200" y="4064000"/>
            <a:ext cx="2667000" cy="2098675"/>
            <a:chOff x="3168" y="2560"/>
            <a:chExt cx="1680" cy="1322"/>
          </a:xfrm>
        </p:grpSpPr>
        <p:pic>
          <p:nvPicPr>
            <p:cNvPr id="771" name="Google Shape;771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56" y="2560"/>
              <a:ext cx="1272" cy="1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2" name="Google Shape;772;p20"/>
            <p:cNvSpPr txBox="1"/>
            <p:nvPr/>
          </p:nvSpPr>
          <p:spPr>
            <a:xfrm>
              <a:off x="3168" y="3552"/>
              <a:ext cx="864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{D4, D5, D10}</a:t>
              </a:r>
              <a:endParaRPr dirty="0"/>
            </a:p>
            <a:p>
              <a:r>
                <a:rPr lang="en-US" sz="1400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Yes</a:t>
              </a:r>
              <a:endParaRPr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3" name="Google Shape;773;p20"/>
            <p:cNvSpPr txBox="1"/>
            <p:nvPr/>
          </p:nvSpPr>
          <p:spPr>
            <a:xfrm>
              <a:off x="4224" y="3552"/>
              <a:ext cx="624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{D6, D14}</a:t>
              </a:r>
              <a:endParaRPr dirty="0"/>
            </a:p>
            <a:p>
              <a:pPr algn="ctr"/>
              <a:r>
                <a:rPr lang="en-US" sz="1400" i="1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</a:t>
              </a:r>
              <a:endParaRPr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ID3: algorithm</a:t>
            </a:r>
            <a:endParaRPr/>
          </a:p>
        </p:txBody>
      </p:sp>
      <p:sp>
        <p:nvSpPr>
          <p:cNvPr id="779" name="Google Shape;779;p21"/>
          <p:cNvSpPr txBox="1"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5181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lnSpc>
                <a:spcPct val="80000"/>
              </a:lnSpc>
              <a:spcBef>
                <a:spcPts val="0"/>
              </a:spcBef>
              <a:buNone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ID3(</a:t>
            </a:r>
            <a:r>
              <a:rPr lang="en-US" b="1" i="1" dirty="0">
                <a:latin typeface="Helvetica" panose="020B0604020202020204" pitchFamily="34" charset="0"/>
                <a:cs typeface="Helvetica" panose="020B0604020202020204" pitchFamily="34" charset="0"/>
              </a:rPr>
              <a:t>X, T, </a:t>
            </a:r>
            <a:r>
              <a:rPr lang="en-US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Attrs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training examples: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			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target attribute (e.g.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), 		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Attrs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other attributes, initially all attributes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Create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Root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node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en-US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r>
              <a:rPr lang="en-US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all X's are +, </a:t>
            </a:r>
            <a:r>
              <a:rPr lang="en-US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return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Root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with class +</a:t>
            </a:r>
            <a:endParaRPr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en-US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all X's are </a:t>
            </a:r>
            <a:r>
              <a:rPr lang="en-US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return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Root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with class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endParaRPr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en-US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Attrs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empty </a:t>
            </a:r>
            <a:r>
              <a:rPr lang="en-US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return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Root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with class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most common value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X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en-US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else</a:t>
            </a:r>
            <a:endParaRPr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	A ←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best attribute; decision attribute for Root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← A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each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possible value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v</a:t>
            </a:r>
            <a:r>
              <a:rPr lang="en-US" i="1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A: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	 -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add a new branch below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Root,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for test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A = v</a:t>
            </a:r>
            <a:r>
              <a:rPr lang="en-US" sz="1600" i="1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i</a:t>
            </a:r>
            <a:endParaRPr sz="1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	 -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i="1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i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←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subset of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X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A = v</a:t>
            </a:r>
            <a:r>
              <a:rPr lang="en-US" sz="1600" i="1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i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	 - </a:t>
            </a:r>
            <a:r>
              <a:rPr lang="en-US" sz="1600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X</a:t>
            </a:r>
            <a:r>
              <a:rPr lang="en-US" sz="1600" i="1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i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is empty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add a new leaf with class the most common value of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	      </a:t>
            </a:r>
            <a:r>
              <a:rPr lang="en-US" sz="1600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else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add the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subtree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generated by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ID3(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i="1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i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, T, </a:t>
            </a:r>
            <a:r>
              <a:rPr lang="en-US" sz="16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Attrs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−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{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})</a:t>
            </a:r>
            <a:endParaRPr sz="1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en-US" i="1" dirty="0">
                <a:solidFill>
                  <a:schemeClr val="dk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return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Root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segment: Issues in Decision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II</a:t>
            </a:r>
            <a:br>
              <a:rPr lang="en-US" dirty="0" smtClean="0"/>
            </a:br>
            <a:r>
              <a:rPr lang="en-US" dirty="0" smtClean="0"/>
              <a:t>Issues in Decision Trees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 smtClean="0"/>
              <a:t>Segment </a:t>
            </a:r>
            <a:r>
              <a:rPr lang="en-US" b="1" dirty="0"/>
              <a:t>Content</a:t>
            </a:r>
            <a:endParaRPr b="1" dirty="0"/>
          </a:p>
        </p:txBody>
      </p:sp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25" name="Google Shape;625;p3"/>
          <p:cNvSpPr txBox="1">
            <a:spLocks noGrp="1"/>
          </p:cNvSpPr>
          <p:nvPr>
            <p:ph type="sldNum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  <p:sp>
        <p:nvSpPr>
          <p:cNvPr id="626" name="Google Shape;626;p3"/>
          <p:cNvSpPr/>
          <p:nvPr/>
        </p:nvSpPr>
        <p:spPr>
          <a:xfrm>
            <a:off x="1066800" y="1828801"/>
            <a:ext cx="7467600" cy="10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Introduction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Characteristics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Entropy and Information gain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Decision Tree Construction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 smtClean="0"/>
              <a:t>Segment </a:t>
            </a:r>
            <a:r>
              <a:rPr lang="en-US" b="1" dirty="0"/>
              <a:t>Content</a:t>
            </a:r>
            <a:endParaRPr b="1" dirty="0"/>
          </a:p>
        </p:txBody>
      </p:sp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25" name="Google Shape;625;p3"/>
          <p:cNvSpPr txBox="1">
            <a:spLocks noGrp="1"/>
          </p:cNvSpPr>
          <p:nvPr>
            <p:ph type="sldNum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sp>
        <p:nvSpPr>
          <p:cNvPr id="7" name="Google Shape;793;p23"/>
          <p:cNvSpPr txBox="1">
            <a:spLocks/>
          </p:cNvSpPr>
          <p:nvPr/>
        </p:nvSpPr>
        <p:spPr>
          <a:xfrm>
            <a:off x="838200" y="1752600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ts val="0"/>
              </a:spcBef>
              <a:buSzPts val="3200"/>
              <a:buFont typeface="Noto Sans Symbols"/>
              <a:buChar char="▪"/>
            </a:pPr>
            <a:r>
              <a:rPr lang="en-US" dirty="0" err="1" smtClean="0"/>
              <a:t>Overfitting</a:t>
            </a:r>
            <a:endParaRPr lang="en-US" dirty="0" smtClean="0"/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 smtClean="0"/>
              <a:t>Reduced error pruning</a:t>
            </a:r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 smtClean="0"/>
              <a:t>Rule post-pruning</a:t>
            </a:r>
          </a:p>
          <a:p>
            <a:pPr marL="342900">
              <a:spcBef>
                <a:spcPts val="640"/>
              </a:spcBef>
              <a:buSzPts val="3200"/>
              <a:buFont typeface="Noto Sans Symbols"/>
              <a:buChar char="▪"/>
            </a:pPr>
            <a:r>
              <a:rPr lang="en-US" dirty="0" smtClean="0"/>
              <a:t>Extensions</a:t>
            </a:r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 smtClean="0"/>
              <a:t>Problem with Information Gain measure</a:t>
            </a:r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 smtClean="0"/>
              <a:t>Continuous valued attributes</a:t>
            </a:r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 smtClean="0"/>
              <a:t>Handling training examples with missing attribute values</a:t>
            </a:r>
          </a:p>
          <a:p>
            <a:pPr marL="0" indent="0">
              <a:spcBef>
                <a:spcPts val="640"/>
              </a:spcBef>
              <a:buSzPts val="3200"/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Prefer shorter hypotheses:  Occam's razor</a:t>
            </a:r>
            <a:endParaRPr b="1"/>
          </a:p>
        </p:txBody>
      </p:sp>
      <p:sp>
        <p:nvSpPr>
          <p:cNvPr id="786" name="Google Shape;786;p22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0" lvl="1" indent="0">
              <a:spcBef>
                <a:spcPts val="592"/>
              </a:spcBef>
              <a:buSzPct val="100000"/>
              <a:buNone/>
            </a:pPr>
            <a:endParaRPr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Occam's razor says that when presented with competing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hypotheses</a:t>
            </a:r>
            <a:r>
              <a:rPr lang="en-US" dirty="0"/>
              <a:t> that make the </a:t>
            </a:r>
            <a:r>
              <a:rPr lang="en-US" b="1" u="sng" dirty="0"/>
              <a:t>same</a:t>
            </a:r>
            <a:r>
              <a:rPr lang="en-US" dirty="0"/>
              <a:t> predictions, one should select the solution which is </a:t>
            </a:r>
            <a:r>
              <a:rPr lang="en-US" dirty="0" smtClean="0"/>
              <a:t>simple“</a:t>
            </a:r>
          </a:p>
          <a:p>
            <a:pPr marL="114300" indent="0">
              <a:spcBef>
                <a:spcPts val="592"/>
              </a:spcBef>
              <a:buSzPct val="100000"/>
              <a:buNone/>
            </a:pPr>
            <a:endParaRPr lang="en-US" dirty="0" smtClean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Arguments in favor</a:t>
            </a:r>
          </a:p>
          <a:p>
            <a:pPr marL="857250" lvl="1" indent="-285750">
              <a:spcBef>
                <a:spcPts val="592"/>
              </a:spcBef>
              <a:buSzPct val="100000"/>
            </a:pPr>
            <a:r>
              <a:rPr lang="en-US" dirty="0"/>
              <a:t>There are fewer short hypotheses than long ones</a:t>
            </a:r>
          </a:p>
          <a:p>
            <a:pPr marL="857250" lvl="1" indent="-285750">
              <a:spcBef>
                <a:spcPts val="592"/>
              </a:spcBef>
              <a:buSzPct val="100000"/>
            </a:pPr>
            <a:r>
              <a:rPr lang="en-US" dirty="0"/>
              <a:t>If a short hypothesis fits data unlikely to be a coincidence</a:t>
            </a:r>
          </a:p>
          <a:p>
            <a:pPr marL="857250" lvl="1" indent="-285750">
              <a:spcBef>
                <a:spcPts val="592"/>
              </a:spcBef>
              <a:buSzPct val="100000"/>
            </a:pPr>
            <a:r>
              <a:rPr lang="en-US" dirty="0"/>
              <a:t>Elegance and aesthetics</a:t>
            </a:r>
          </a:p>
          <a:p>
            <a:pPr marL="571500" lvl="1" indent="0">
              <a:spcBef>
                <a:spcPts val="592"/>
              </a:spcBef>
              <a:buSzPct val="100000"/>
              <a:buNone/>
            </a:pPr>
            <a:endParaRPr lang="en-US"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Arguments against</a:t>
            </a:r>
          </a:p>
          <a:p>
            <a:pPr marL="857250" lvl="1" indent="-285750">
              <a:spcBef>
                <a:spcPts val="592"/>
              </a:spcBef>
              <a:buSzPct val="100000"/>
            </a:pPr>
            <a:r>
              <a:rPr lang="en-US" dirty="0"/>
              <a:t>Not every short hypothesis is a reasonable one.</a:t>
            </a:r>
          </a:p>
          <a:p>
            <a:pPr marL="400050" indent="-285750">
              <a:spcBef>
                <a:spcPts val="592"/>
              </a:spcBef>
              <a:buSzPct val="100000"/>
            </a:pPr>
            <a:endParaRPr dirty="0"/>
          </a:p>
          <a:p>
            <a:pPr marL="742950" lvl="1" indent="-121284">
              <a:lnSpc>
                <a:spcPct val="80000"/>
              </a:lnSpc>
              <a:spcBef>
                <a:spcPts val="518"/>
              </a:spcBef>
              <a:buSzPts val="2590"/>
              <a:buNone/>
            </a:pPr>
            <a:endParaRPr sz="1800" dirty="0"/>
          </a:p>
          <a:p>
            <a:pPr marL="742950" lvl="1" indent="-121284">
              <a:lnSpc>
                <a:spcPct val="80000"/>
              </a:lnSpc>
              <a:spcBef>
                <a:spcPts val="518"/>
              </a:spcBef>
              <a:buSzPts val="2590"/>
              <a:buNone/>
            </a:pPr>
            <a:endParaRPr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Why?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Issues in decision trees learning</a:t>
            </a:r>
            <a:endParaRPr/>
          </a:p>
        </p:txBody>
      </p:sp>
      <p:sp>
        <p:nvSpPr>
          <p:cNvPr id="793" name="Google Shape;793;p2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3200"/>
              <a:buFont typeface="Noto Sans Symbols"/>
              <a:buChar char="▪"/>
            </a:pPr>
            <a:r>
              <a:rPr lang="en-US" dirty="0" err="1"/>
              <a:t>Overfitting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/>
              <a:t>Reduced error pruning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/>
              <a:t>Rule post-pruning</a:t>
            </a:r>
            <a:endParaRPr dirty="0"/>
          </a:p>
          <a:p>
            <a:pPr marL="342900">
              <a:spcBef>
                <a:spcPts val="640"/>
              </a:spcBef>
              <a:buSzPts val="3200"/>
              <a:buFont typeface="Noto Sans Symbols"/>
              <a:buChar char="▪"/>
            </a:pPr>
            <a:r>
              <a:rPr lang="en-US" dirty="0"/>
              <a:t>Extensions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 smtClean="0"/>
              <a:t>Problem with Information Gain measure</a:t>
            </a:r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/>
              <a:t>Continuous valued </a:t>
            </a:r>
            <a:r>
              <a:rPr lang="en-US" dirty="0" smtClean="0"/>
              <a:t>attributes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  <a:buFont typeface="Noto Sans Symbols"/>
              <a:buChar char="▪"/>
            </a:pPr>
            <a:r>
              <a:rPr lang="en-US" dirty="0"/>
              <a:t>Handling training examples with missing attribute values</a:t>
            </a:r>
            <a:endParaRPr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Example</a:t>
            </a:r>
            <a:endParaRPr/>
          </a:p>
        </p:txBody>
      </p:sp>
      <p:pic>
        <p:nvPicPr>
          <p:cNvPr id="807" name="Google Shape;80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276350"/>
            <a:ext cx="6921500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5"/>
          <p:cNvSpPr/>
          <p:nvPr/>
        </p:nvSpPr>
        <p:spPr>
          <a:xfrm>
            <a:off x="2035735" y="1371600"/>
            <a:ext cx="6934200" cy="518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25"/>
          <p:cNvSpPr txBox="1"/>
          <p:nvPr/>
        </p:nvSpPr>
        <p:spPr>
          <a:xfrm>
            <a:off x="2057400" y="5991225"/>
            <a:ext cx="6781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D15     Sunny              Hot             Normal     Strong         </a:t>
            </a:r>
            <a:r>
              <a:rPr lang="en-US" sz="2000" b="1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  <a:endParaRPr sz="2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Overfitting in decision trees</a:t>
            </a:r>
            <a:endParaRPr/>
          </a:p>
        </p:txBody>
      </p:sp>
      <p:pic>
        <p:nvPicPr>
          <p:cNvPr id="816" name="Google Shape;8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371600"/>
            <a:ext cx="6705600" cy="3983038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6"/>
          <p:cNvSpPr txBox="1"/>
          <p:nvPr/>
        </p:nvSpPr>
        <p:spPr>
          <a:xfrm>
            <a:off x="1676400" y="5257800"/>
            <a:ext cx="91439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〈</a:t>
            </a:r>
            <a:r>
              <a:rPr lang="en-US" sz="2000" i="1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Temp=Hot, Humidity=Normal, Wind=Strong, </a:t>
            </a:r>
            <a:r>
              <a:rPr lang="en-US" sz="2000" i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PlayTennis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=No </a:t>
            </a: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〉</a:t>
            </a:r>
            <a:endParaRPr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 example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causes splitting of second leaf node.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Avoid overfitting in Decision Trees</a:t>
            </a:r>
            <a:endParaRPr/>
          </a:p>
        </p:txBody>
      </p:sp>
      <p:sp>
        <p:nvSpPr>
          <p:cNvPr id="824" name="Google Shape;824;p27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/>
              <a:t>Two </a:t>
            </a:r>
            <a:r>
              <a:rPr lang="en-US" dirty="0" smtClean="0"/>
              <a:t>strategies:</a:t>
            </a:r>
            <a:endParaRPr lang="en-US" dirty="0"/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/>
              <a:t>Stop </a:t>
            </a:r>
            <a:r>
              <a:rPr lang="en-US" dirty="0"/>
              <a:t>growing the tree </a:t>
            </a:r>
            <a:r>
              <a:rPr lang="en-US" dirty="0" smtClean="0"/>
              <a:t>earlier, </a:t>
            </a:r>
            <a:r>
              <a:rPr lang="en-US" dirty="0"/>
              <a:t>before perfect </a:t>
            </a:r>
            <a:r>
              <a:rPr lang="en-US" dirty="0" smtClean="0"/>
              <a:t>classification</a:t>
            </a:r>
          </a:p>
          <a:p>
            <a:pPr marL="1314450" lvl="2" indent="-285750">
              <a:spcBef>
                <a:spcPts val="0"/>
              </a:spcBef>
              <a:buSzPct val="100000"/>
            </a:pPr>
            <a:r>
              <a:rPr lang="en-US" dirty="0" smtClean="0"/>
              <a:t>Leaf nodes are impure</a:t>
            </a:r>
            <a:endParaRPr lang="en-US" dirty="0"/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/>
              <a:t>Allow </a:t>
            </a:r>
            <a:r>
              <a:rPr lang="en-US" dirty="0"/>
              <a:t>the tree to </a:t>
            </a:r>
            <a:r>
              <a:rPr lang="en-US" i="1" dirty="0" err="1"/>
              <a:t>overfit</a:t>
            </a:r>
            <a:r>
              <a:rPr lang="en-US" dirty="0"/>
              <a:t> the data, and then </a:t>
            </a:r>
            <a:r>
              <a:rPr lang="en-US" i="1" dirty="0"/>
              <a:t>post-prune</a:t>
            </a:r>
            <a:r>
              <a:rPr lang="en-US" dirty="0"/>
              <a:t> the </a:t>
            </a:r>
            <a:r>
              <a:rPr lang="en-US" dirty="0" smtClean="0"/>
              <a:t>tree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/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 smtClean="0"/>
              <a:t>Training </a:t>
            </a:r>
            <a:r>
              <a:rPr lang="en-US" dirty="0"/>
              <a:t>and validation </a:t>
            </a:r>
            <a:r>
              <a:rPr lang="en-US" dirty="0" smtClean="0"/>
              <a:t>set</a:t>
            </a:r>
            <a:endParaRPr lang="en-US" dirty="0"/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/>
              <a:t>split </a:t>
            </a:r>
            <a:r>
              <a:rPr lang="en-US" dirty="0"/>
              <a:t>the training in two parts (training and validation) and use validation to assess the utility of</a:t>
            </a:r>
            <a:r>
              <a:rPr lang="en-US" i="1" dirty="0"/>
              <a:t> </a:t>
            </a:r>
            <a:r>
              <a:rPr lang="en-US" i="1" dirty="0" smtClean="0"/>
              <a:t>post-pruning</a:t>
            </a:r>
            <a:endParaRPr lang="en-US" dirty="0"/>
          </a:p>
          <a:p>
            <a:pPr marL="1314450" lvl="2" indent="-285750">
              <a:spcBef>
                <a:spcPts val="0"/>
              </a:spcBef>
              <a:buSzPct val="100000"/>
            </a:pPr>
            <a:r>
              <a:rPr lang="en-US" dirty="0" smtClean="0"/>
              <a:t>Reduced </a:t>
            </a:r>
            <a:r>
              <a:rPr lang="en-US" dirty="0"/>
              <a:t>error </a:t>
            </a:r>
            <a:r>
              <a:rPr lang="en-US" dirty="0" smtClean="0"/>
              <a:t>pruning</a:t>
            </a:r>
            <a:endParaRPr lang="en-US" dirty="0"/>
          </a:p>
          <a:p>
            <a:pPr marL="1314450" lvl="2" indent="-285750">
              <a:spcBef>
                <a:spcPts val="0"/>
              </a:spcBef>
              <a:buSzPct val="100000"/>
            </a:pPr>
            <a:r>
              <a:rPr lang="en-US" dirty="0" smtClean="0"/>
              <a:t>Rule </a:t>
            </a:r>
            <a:r>
              <a:rPr lang="en-US" dirty="0"/>
              <a:t>post pruning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831" name="Google Shape;831;p28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ts val="2960"/>
            </a:pPr>
            <a:r>
              <a:rPr lang="en-US" dirty="0"/>
              <a:t>Each node is a candidate for pruning</a:t>
            </a:r>
            <a:endParaRPr dirty="0"/>
          </a:p>
          <a:p>
            <a:pPr marL="400050" indent="-285750">
              <a:spcBef>
                <a:spcPts val="592"/>
              </a:spcBef>
              <a:buSzPts val="2960"/>
            </a:pPr>
            <a:r>
              <a:rPr lang="en-US" i="1" dirty="0"/>
              <a:t>Pruning </a:t>
            </a:r>
            <a:r>
              <a:rPr lang="en-US" dirty="0"/>
              <a:t>consists in removing a </a:t>
            </a:r>
            <a:r>
              <a:rPr lang="en-US" dirty="0" err="1"/>
              <a:t>subtree</a:t>
            </a:r>
            <a:r>
              <a:rPr lang="en-US" dirty="0"/>
              <a:t> rooted in a </a:t>
            </a:r>
            <a:r>
              <a:rPr lang="en-US" dirty="0" smtClean="0"/>
              <a:t>node</a:t>
            </a:r>
          </a:p>
          <a:p>
            <a:pPr marL="857250" lvl="1" indent="-285750">
              <a:spcBef>
                <a:spcPts val="592"/>
              </a:spcBef>
              <a:buSzPts val="2960"/>
            </a:pPr>
            <a:r>
              <a:rPr lang="en-US" dirty="0" smtClean="0"/>
              <a:t>the </a:t>
            </a:r>
            <a:r>
              <a:rPr lang="en-US" dirty="0"/>
              <a:t>node becomes a leaf and is assigned the most common classification</a:t>
            </a:r>
            <a:endParaRPr dirty="0"/>
          </a:p>
          <a:p>
            <a:pPr marL="400050" indent="-285750">
              <a:spcBef>
                <a:spcPts val="592"/>
              </a:spcBef>
              <a:buSzPts val="2960"/>
            </a:pPr>
            <a:r>
              <a:rPr lang="en-US" dirty="0"/>
              <a:t>Nodes are removed only if the resulting tree performs no worse on the validation set.</a:t>
            </a:r>
            <a:endParaRPr dirty="0"/>
          </a:p>
          <a:p>
            <a:pPr marL="400050" indent="-285750">
              <a:spcBef>
                <a:spcPts val="592"/>
              </a:spcBef>
              <a:buSzPts val="2960"/>
            </a:pPr>
            <a:r>
              <a:rPr lang="en-US" dirty="0"/>
              <a:t>Nodes are pruned </a:t>
            </a:r>
            <a:r>
              <a:rPr lang="en-US" dirty="0" smtClean="0"/>
              <a:t>iteratively</a:t>
            </a:r>
          </a:p>
          <a:p>
            <a:pPr marL="857250" lvl="1" indent="-285750">
              <a:spcBef>
                <a:spcPts val="592"/>
              </a:spcBef>
              <a:buSzPts val="2960"/>
            </a:pPr>
            <a:r>
              <a:rPr lang="en-US" dirty="0" smtClean="0"/>
              <a:t>at </a:t>
            </a:r>
            <a:r>
              <a:rPr lang="en-US" dirty="0"/>
              <a:t>each iteration the node </a:t>
            </a:r>
            <a:r>
              <a:rPr lang="en-US" dirty="0" smtClean="0"/>
              <a:t>whose </a:t>
            </a:r>
            <a:r>
              <a:rPr lang="en-US" dirty="0"/>
              <a:t>removal </a:t>
            </a:r>
            <a:r>
              <a:rPr lang="en-US" dirty="0" smtClean="0"/>
              <a:t>increases accuracy the most </a:t>
            </a:r>
            <a:r>
              <a:rPr lang="en-US" dirty="0"/>
              <a:t>on the validation set is pruned.</a:t>
            </a:r>
            <a:endParaRPr dirty="0"/>
          </a:p>
          <a:p>
            <a:pPr marL="400050" indent="-285750">
              <a:spcBef>
                <a:spcPts val="592"/>
              </a:spcBef>
              <a:buSzPts val="2960"/>
            </a:pPr>
            <a:r>
              <a:rPr lang="en-US" dirty="0"/>
              <a:t>Pruning stops when no pruning increases accuracy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Rule post-pruning</a:t>
            </a:r>
            <a:endParaRPr/>
          </a:p>
        </p:txBody>
      </p:sp>
      <p:sp>
        <p:nvSpPr>
          <p:cNvPr id="838" name="Google Shape;838;p29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124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720"/>
            </a:pPr>
            <a:r>
              <a:rPr lang="en-US" dirty="0"/>
              <a:t>Create the decision tree from the training set</a:t>
            </a:r>
            <a:endParaRPr dirty="0"/>
          </a:p>
          <a:p>
            <a:pPr>
              <a:spcBef>
                <a:spcPts val="544"/>
              </a:spcBef>
              <a:buSzPts val="2720"/>
            </a:pPr>
            <a:r>
              <a:rPr lang="en-US" dirty="0"/>
              <a:t>Convert the tree into an equivalent set of rules</a:t>
            </a:r>
            <a:endParaRPr dirty="0"/>
          </a:p>
          <a:p>
            <a:pPr marL="838200" lvl="1" indent="-381000">
              <a:spcBef>
                <a:spcPts val="476"/>
              </a:spcBef>
              <a:buSzPts val="2380"/>
            </a:pPr>
            <a:r>
              <a:rPr lang="en-US" sz="1800" dirty="0"/>
              <a:t>Each path corresponds to a rule</a:t>
            </a:r>
            <a:endParaRPr sz="1800" dirty="0"/>
          </a:p>
          <a:p>
            <a:pPr marL="838200" lvl="1" indent="-381000">
              <a:spcBef>
                <a:spcPts val="476"/>
              </a:spcBef>
              <a:buSzPts val="2380"/>
            </a:pPr>
            <a:r>
              <a:rPr lang="en-US" sz="1800" dirty="0"/>
              <a:t>Each node along a path corresponds to a pre-condition</a:t>
            </a:r>
            <a:endParaRPr sz="1800" dirty="0"/>
          </a:p>
          <a:p>
            <a:pPr marL="838200" lvl="1" indent="-381000">
              <a:spcBef>
                <a:spcPts val="476"/>
              </a:spcBef>
              <a:buSzPts val="2380"/>
            </a:pPr>
            <a:r>
              <a:rPr lang="en-US" sz="1800" dirty="0"/>
              <a:t>Each leaf classification to the post-condition</a:t>
            </a:r>
            <a:endParaRPr sz="1800" dirty="0"/>
          </a:p>
          <a:p>
            <a:pPr>
              <a:spcBef>
                <a:spcPts val="544"/>
              </a:spcBef>
              <a:buSzPts val="2720"/>
            </a:pPr>
            <a:r>
              <a:rPr lang="en-US" dirty="0"/>
              <a:t>Prune (generalize) each rule by removing those preconditions whose removal improves </a:t>
            </a:r>
            <a:r>
              <a:rPr lang="en-US" dirty="0" smtClean="0"/>
              <a:t>accuracy </a:t>
            </a:r>
          </a:p>
          <a:p>
            <a:pPr lvl="1">
              <a:spcBef>
                <a:spcPts val="544"/>
              </a:spcBef>
              <a:buSzPts val="2720"/>
            </a:pPr>
            <a:r>
              <a:rPr lang="en-US" sz="1600" dirty="0" smtClean="0"/>
              <a:t>over </a:t>
            </a:r>
            <a:r>
              <a:rPr lang="en-US" sz="1600" dirty="0"/>
              <a:t>validation set</a:t>
            </a:r>
            <a:endParaRPr sz="1600" dirty="0"/>
          </a:p>
          <a:p>
            <a:pPr>
              <a:spcBef>
                <a:spcPts val="544"/>
              </a:spcBef>
              <a:buSzPts val="2720"/>
            </a:pPr>
            <a:r>
              <a:rPr lang="en-US" dirty="0"/>
              <a:t>Sort the rules in estimated order of accuracy, and consider them in sequence when classifying new instances</a:t>
            </a:r>
            <a:endParaRPr dirty="0"/>
          </a:p>
          <a:p>
            <a:pPr indent="-457200">
              <a:lnSpc>
                <a:spcPct val="80000"/>
              </a:lnSpc>
              <a:spcBef>
                <a:spcPts val="340"/>
              </a:spcBef>
              <a:buSzPts val="1700"/>
              <a:buNone/>
            </a:pPr>
            <a:endParaRPr dirty="0"/>
          </a:p>
          <a:p>
            <a:pPr indent="-349250">
              <a:lnSpc>
                <a:spcPct val="80000"/>
              </a:lnSpc>
              <a:spcBef>
                <a:spcPts val="340"/>
              </a:spcBef>
              <a:buSzPts val="17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0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Converting to rules</a:t>
            </a:r>
            <a:endParaRPr dirty="0"/>
          </a:p>
        </p:txBody>
      </p:sp>
      <p:pic>
        <p:nvPicPr>
          <p:cNvPr id="845" name="Google Shape;8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447800"/>
            <a:ext cx="7162800" cy="41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30"/>
          <p:cNvSpPr txBox="1"/>
          <p:nvPr/>
        </p:nvSpPr>
        <p:spPr>
          <a:xfrm>
            <a:off x="2590800" y="5105400"/>
            <a:ext cx="7848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)∧(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⇒ (</a:t>
            </a:r>
            <a:r>
              <a:rPr lang="en-US" sz="24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PlayTennis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=No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2282825"/>
            <a:ext cx="5105400" cy="31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Rule Post-Pruning</a:t>
            </a:r>
            <a:endParaRPr/>
          </a:p>
        </p:txBody>
      </p:sp>
      <p:sp>
        <p:nvSpPr>
          <p:cNvPr id="852" name="Google Shape;852;p31"/>
          <p:cNvSpPr txBox="1">
            <a:spLocks noGrp="1"/>
          </p:cNvSpPr>
          <p:nvPr>
            <p:ph type="body" sz="quarter" idx="13"/>
          </p:nvPr>
        </p:nvSpPr>
        <p:spPr>
          <a:xfrm>
            <a:off x="838200" y="1295401"/>
            <a:ext cx="1016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3200"/>
            </a:pPr>
            <a:r>
              <a:rPr lang="en-US" dirty="0"/>
              <a:t>Convert tree to rules (one for each path from root to a leaf)</a:t>
            </a:r>
            <a:endParaRPr dirty="0"/>
          </a:p>
          <a:p>
            <a:pPr marL="342900">
              <a:spcBef>
                <a:spcPts val="640"/>
              </a:spcBef>
              <a:buSzPts val="3200"/>
            </a:pPr>
            <a:r>
              <a:rPr lang="en-US" dirty="0"/>
              <a:t>For each antecedent in a rule, remove it if error rate on validation set does not decrease</a:t>
            </a:r>
            <a:endParaRPr dirty="0"/>
          </a:p>
          <a:p>
            <a:pPr marL="342900">
              <a:spcBef>
                <a:spcPts val="640"/>
              </a:spcBef>
              <a:buSzPts val="3200"/>
            </a:pPr>
            <a:r>
              <a:rPr lang="en-US" dirty="0"/>
              <a:t>Sort final rule set by accuracy</a:t>
            </a:r>
            <a:endParaRPr dirty="0"/>
          </a:p>
        </p:txBody>
      </p:sp>
      <p:sp>
        <p:nvSpPr>
          <p:cNvPr id="853" name="Google Shape;853;p31"/>
          <p:cNvSpPr txBox="1"/>
          <p:nvPr/>
        </p:nvSpPr>
        <p:spPr>
          <a:xfrm>
            <a:off x="1752600" y="5093634"/>
            <a:ext cx="4829175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 ^ humidity=high -&gt; 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 ^ humidity=normal -&gt; Yes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Outlook=overcast -&gt; Yes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Outlook=rain ^ wind=strong -&gt; No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Outlook=rain ^ wind=weak -&gt; Yes</a:t>
            </a:r>
            <a:endParaRPr dirty="0"/>
          </a:p>
        </p:txBody>
      </p:sp>
      <p:sp>
        <p:nvSpPr>
          <p:cNvPr id="854" name="Google Shape;854;p31"/>
          <p:cNvSpPr txBox="1"/>
          <p:nvPr/>
        </p:nvSpPr>
        <p:spPr>
          <a:xfrm>
            <a:off x="6705599" y="5092046"/>
            <a:ext cx="41910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Compare first rule to:</a:t>
            </a:r>
            <a:endParaRPr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Outlook=sunny-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&gt;No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Humidity=high-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&gt;No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Calculate accuracy of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3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rules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Tahoma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based </a:t>
            </a: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 validation set and </a:t>
            </a:r>
            <a:r>
              <a:rPr lang="en-US" dirty="0">
                <a:sym typeface="Tahoma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pick </a:t>
            </a: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best version.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SzPts val="3600"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Decision trees </a:t>
            </a:r>
            <a:endParaRPr sz="3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3200"/>
              <a:buFont typeface="Noto Sans Symbols"/>
              <a:buChar char="▪"/>
            </a:pPr>
            <a:r>
              <a:rPr lang="en-US" dirty="0"/>
              <a:t>Decision Trees is one of the most widely used and practical methods of classification</a:t>
            </a:r>
            <a:endParaRPr dirty="0"/>
          </a:p>
          <a:p>
            <a:pPr marL="342900">
              <a:spcBef>
                <a:spcPts val="640"/>
              </a:spcBef>
              <a:buSzPts val="3200"/>
              <a:buFont typeface="Noto Sans Symbols"/>
              <a:buChar char="▪"/>
            </a:pPr>
            <a:r>
              <a:rPr lang="en-US" dirty="0"/>
              <a:t>Method for approximating discrete-valued functions</a:t>
            </a:r>
            <a:endParaRPr dirty="0"/>
          </a:p>
          <a:p>
            <a:pPr marL="342900">
              <a:spcBef>
                <a:spcPts val="640"/>
              </a:spcBef>
              <a:buSzPts val="3200"/>
              <a:buFont typeface="Noto Sans Symbols"/>
              <a:buChar char="▪"/>
            </a:pPr>
            <a:r>
              <a:rPr lang="en-US" dirty="0"/>
              <a:t>Learned functions are represented as decision trees (or if-then-else rules)</a:t>
            </a:r>
            <a:endParaRPr dirty="0"/>
          </a:p>
          <a:p>
            <a:pPr marL="342900">
              <a:spcBef>
                <a:spcPts val="640"/>
              </a:spcBef>
              <a:buSzPts val="3200"/>
              <a:buFont typeface="Noto Sans Symbols"/>
              <a:buChar char="▪"/>
            </a:pPr>
            <a:r>
              <a:rPr lang="en-US" dirty="0"/>
              <a:t>Expressive hypotheses space 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Why converting to rules?</a:t>
            </a:r>
            <a:endParaRPr/>
          </a:p>
        </p:txBody>
      </p:sp>
      <p:sp>
        <p:nvSpPr>
          <p:cNvPr id="861" name="Google Shape;861;p3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/>
              <a:t>Each distinct path produces a different </a:t>
            </a:r>
            <a:r>
              <a:rPr lang="en-US" dirty="0" smtClean="0"/>
              <a:t>rule</a:t>
            </a: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/>
              <a:t>a </a:t>
            </a:r>
            <a:r>
              <a:rPr lang="en-US" dirty="0"/>
              <a:t>condition removal may be based on a local (contextual) criterion. </a:t>
            </a:r>
            <a:endParaRPr lang="en-US" dirty="0" smtClean="0"/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/>
              <a:t>Node </a:t>
            </a:r>
            <a:r>
              <a:rPr lang="en-US" dirty="0"/>
              <a:t>pruning is global and affects all the rules</a:t>
            </a:r>
            <a:endParaRPr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Provides flexibility of not removing entire node</a:t>
            </a:r>
            <a:endParaRPr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In rule form, tests are not ordered and there is no book-keeping involved when conditions (nodes) are removed</a:t>
            </a:r>
            <a:endParaRPr dirty="0"/>
          </a:p>
          <a:p>
            <a:pPr marL="400050" indent="-285750">
              <a:spcBef>
                <a:spcPts val="592"/>
              </a:spcBef>
              <a:buSzPct val="100000"/>
            </a:pPr>
            <a:r>
              <a:rPr lang="en-US" dirty="0"/>
              <a:t>Converting to rules improves readability for humans</a:t>
            </a:r>
            <a:endParaRPr dirty="0"/>
          </a:p>
          <a:p>
            <a:pPr marL="342900" indent="-154940">
              <a:spcBef>
                <a:spcPts val="592"/>
              </a:spcBef>
              <a:buSzPts val="296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Problems with information gain</a:t>
            </a:r>
            <a:endParaRPr/>
          </a:p>
        </p:txBody>
      </p:sp>
      <p:sp>
        <p:nvSpPr>
          <p:cNvPr id="875" name="Google Shape;875;p34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Natural bias of information gain: it favors attributes with many possible values.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Consider the attribute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example.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76"/>
              </a:spcBef>
              <a:buSzPts val="238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would have the highest information gain since it perfectly separates the training data.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76"/>
              </a:spcBef>
              <a:buSzPts val="238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would be selected at the root resulting in a very broad tree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76"/>
              </a:spcBef>
              <a:buSzPts val="238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Very good on the training, this tree would perform poorly in predicting unknown instances. </a:t>
            </a:r>
          </a:p>
          <a:p>
            <a:pPr marL="1200150" lvl="2" indent="-285750">
              <a:spcBef>
                <a:spcPts val="476"/>
              </a:spcBef>
              <a:buSzPts val="238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Leading to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verfitting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problem is that the partition is too specific, too many small classes are generated.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need to look at alternative measures 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An alternative measure: </a:t>
            </a:r>
            <a:r>
              <a:rPr lang="en-US" b="1" dirty="0" smtClean="0"/>
              <a:t>Gain </a:t>
            </a:r>
            <a:r>
              <a:rPr lang="en-US" dirty="0"/>
              <a:t>R</a:t>
            </a:r>
            <a:r>
              <a:rPr lang="en-US" b="1" dirty="0" smtClean="0"/>
              <a:t>atio</a:t>
            </a:r>
            <a:endParaRPr dirty="0"/>
          </a:p>
        </p:txBody>
      </p:sp>
      <p:sp>
        <p:nvSpPr>
          <p:cNvPr id="882" name="Google Shape;882;p35"/>
          <p:cNvSpPr txBox="1"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1143000" lvl="2" indent="-228600">
              <a:spcBef>
                <a:spcPts val="0"/>
              </a:spcBef>
              <a:buSzPts val="1600"/>
              <a:buNone/>
            </a:pPr>
            <a:r>
              <a:rPr lang="en-US" sz="16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16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c</a:t>
            </a:r>
            <a:r>
              <a:rPr lang="en-US" sz="16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|S</a:t>
            </a:r>
            <a:r>
              <a:rPr lang="en-US" sz="1600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   |S</a:t>
            </a:r>
            <a:r>
              <a:rPr lang="en-US" sz="1600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endParaRPr sz="1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42900">
              <a:lnSpc>
                <a:spcPct val="80000"/>
              </a:lnSpc>
              <a:spcBef>
                <a:spcPts val="0"/>
              </a:spcBef>
              <a:buSzPts val="200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≡ − Σ 	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		        	                                  			     </a:t>
            </a:r>
            <a:r>
              <a:rPr lang="en-US" sz="1600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6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|S |           |S |</a:t>
            </a:r>
            <a:endParaRPr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</a:pPr>
            <a:r>
              <a:rPr lang="en-US" sz="18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i="1" baseline="-25000" dirty="0" smtClean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are the sets obtained by partitioning on value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endParaRPr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SplitInformation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measures the entropy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with respect to the values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uniformly dispersed the data the higher it is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.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100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				             </a:t>
            </a:r>
            <a:r>
              <a:rPr lang="en-US" sz="20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   		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GainRatio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≡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dirty="0"/>
              <a:t>				     </a:t>
            </a:r>
            <a:r>
              <a:rPr lang="en-US" sz="2000" dirty="0" smtClean="0"/>
              <a:t>           </a:t>
            </a: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i="1" dirty="0" err="1">
                <a:latin typeface="Times New Roman"/>
                <a:ea typeface="Times New Roman"/>
                <a:cs typeface="Times New Roman"/>
                <a:sym typeface="Times New Roman"/>
              </a:rPr>
              <a:t>GainRatio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penalizes attributes that split examples in many small classes such as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i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dirty="0" smtClean="0"/>
              <a:t>Let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|S |=n, Date </a:t>
            </a:r>
            <a:r>
              <a:rPr lang="en-US" sz="2000" dirty="0"/>
              <a:t>splits examples in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000" dirty="0" smtClean="0"/>
              <a:t>classes</a:t>
            </a:r>
            <a:endParaRPr lang="en-US" sz="2000" i="1" dirty="0"/>
          </a:p>
          <a:p>
            <a:pPr marL="342900">
              <a:spcBef>
                <a:spcPts val="1000"/>
              </a:spcBef>
              <a:buSzPts val="200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−[(1/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)+…+ 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)]= −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600"/>
              </a:spcBef>
              <a:buSzPts val="2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Compare with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splits data in two even classes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0"/>
              </a:spcBef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 [(1/2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1/2)+ 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 ]= − [− 1/2 −1/2]=1</a:t>
            </a:r>
            <a:endParaRPr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342900">
              <a:spcBef>
                <a:spcPts val="0"/>
              </a:spcBef>
              <a:buSzPts val="2000"/>
              <a:buNone/>
            </a:pPr>
            <a:endParaRPr sz="20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83" name="Google Shape;883;p35"/>
          <p:cNvCxnSpPr/>
          <p:nvPr/>
        </p:nvCxnSpPr>
        <p:spPr>
          <a:xfrm>
            <a:off x="43434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35"/>
          <p:cNvCxnSpPr/>
          <p:nvPr/>
        </p:nvCxnSpPr>
        <p:spPr>
          <a:xfrm>
            <a:off x="54102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35"/>
          <p:cNvCxnSpPr/>
          <p:nvPr/>
        </p:nvCxnSpPr>
        <p:spPr>
          <a:xfrm>
            <a:off x="4724400" y="3581400"/>
            <a:ext cx="236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Dealing with continuous-valued attributes</a:t>
            </a:r>
            <a:endParaRPr/>
          </a:p>
        </p:txBody>
      </p:sp>
      <p:sp>
        <p:nvSpPr>
          <p:cNvPr id="868" name="Google Shape;868;p33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Given a continuous-valued attribute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dynamically create a new attribute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True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if A &lt;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c,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False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otherwise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determine threshold value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c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 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Example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Temperature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example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Sort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examples according to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Temperature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Temperature  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40    48      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60    72	 80       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90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No   </a:t>
            </a:r>
            <a:r>
              <a:rPr lang="en-US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No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</a:t>
            </a:r>
            <a:r>
              <a:rPr lang="en-US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</a:t>
            </a:r>
            <a:r>
              <a:rPr lang="en-US" b="1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54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Yes   </a:t>
            </a:r>
            <a:r>
              <a:rPr lang="en-US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Yes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Yes   </a:t>
            </a:r>
            <a:r>
              <a:rPr lang="en-US" b="1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85 </a:t>
            </a:r>
            <a:r>
              <a:rPr lang="en-US" i="1" dirty="0">
                <a:solidFill>
                  <a:srgbClr val="CC33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No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Arial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Determine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candidate thresholds by averaging consecutive values where there is a change in classification: (48+60)/2=54 and (80+90)/2=85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Handling missing values training data</a:t>
            </a:r>
            <a:endParaRPr/>
          </a:p>
        </p:txBody>
      </p:sp>
      <p:sp>
        <p:nvSpPr>
          <p:cNvPr id="892" name="Google Shape;892;p3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>
              <a:spcBef>
                <a:spcPts val="0"/>
              </a:spcBef>
              <a:buSzPts val="3200"/>
            </a:pPr>
            <a:r>
              <a:rPr lang="en-US" dirty="0"/>
              <a:t>How to cope with the problem that the value of some attribute may be missing</a:t>
            </a:r>
            <a:r>
              <a:rPr lang="en-US" dirty="0" smtClean="0"/>
              <a:t>?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endParaRPr dirty="0"/>
          </a:p>
          <a:p>
            <a:pPr>
              <a:spcBef>
                <a:spcPts val="640"/>
              </a:spcBef>
              <a:buSzPts val="3200"/>
            </a:pPr>
            <a:r>
              <a:rPr lang="en-US" dirty="0"/>
              <a:t>The </a:t>
            </a:r>
            <a:r>
              <a:rPr lang="en-US" dirty="0" smtClean="0"/>
              <a:t>strategy -- use </a:t>
            </a:r>
            <a:r>
              <a:rPr lang="en-US" dirty="0"/>
              <a:t>other examples to guess attribute</a:t>
            </a:r>
            <a:endParaRPr dirty="0"/>
          </a:p>
          <a:p>
            <a:pPr lvl="1">
              <a:spcBef>
                <a:spcPts val="560"/>
              </a:spcBef>
              <a:buSzPts val="2800"/>
            </a:pPr>
            <a:r>
              <a:rPr lang="en-US" dirty="0"/>
              <a:t>Assign the value that is most common among the training examples at the node</a:t>
            </a:r>
            <a:endParaRPr dirty="0"/>
          </a:p>
          <a:p>
            <a:pPr lvl="1">
              <a:spcBef>
                <a:spcPts val="560"/>
              </a:spcBef>
              <a:buSzPts val="2800"/>
            </a:pPr>
            <a:r>
              <a:rPr lang="en-US" dirty="0"/>
              <a:t>Assign a probability to each value, based on frequencies, and assign values to missing attribute, according to this probability distribution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Applications</a:t>
            </a:r>
            <a:endParaRPr/>
          </a:p>
        </p:txBody>
      </p:sp>
      <p:sp>
        <p:nvSpPr>
          <p:cNvPr id="898" name="Google Shape;898;p37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480"/>
            </a:pPr>
            <a:r>
              <a:rPr lang="en-US" dirty="0"/>
              <a:t>Suited for following classification </a:t>
            </a:r>
            <a:r>
              <a:rPr lang="en-US" dirty="0" smtClean="0"/>
              <a:t>problems:</a:t>
            </a:r>
            <a:endParaRPr lang="en-US" dirty="0"/>
          </a:p>
          <a:p>
            <a:pPr lvl="1">
              <a:spcBef>
                <a:spcPts val="0"/>
              </a:spcBef>
              <a:buSzPts val="2480"/>
            </a:pPr>
            <a:r>
              <a:rPr lang="en-US" dirty="0" smtClean="0"/>
              <a:t>Applications </a:t>
            </a:r>
            <a:r>
              <a:rPr lang="en-US" dirty="0"/>
              <a:t>whose Instances are represented by attribute-value pairs. </a:t>
            </a:r>
          </a:p>
          <a:p>
            <a:pPr lvl="1">
              <a:spcBef>
                <a:spcPts val="0"/>
              </a:spcBef>
              <a:buSzPts val="2480"/>
            </a:pPr>
            <a:r>
              <a:rPr lang="en-US" dirty="0" smtClean="0"/>
              <a:t>The </a:t>
            </a:r>
            <a:r>
              <a:rPr lang="en-US" dirty="0"/>
              <a:t>target function has discrete output </a:t>
            </a:r>
            <a:r>
              <a:rPr lang="en-US" dirty="0" smtClean="0"/>
              <a:t>values</a:t>
            </a:r>
            <a:endParaRPr lang="en-US" dirty="0"/>
          </a:p>
          <a:p>
            <a:pPr lvl="1">
              <a:spcBef>
                <a:spcPts val="0"/>
              </a:spcBef>
              <a:buSzPts val="2480"/>
            </a:pPr>
            <a:r>
              <a:rPr lang="en-US" dirty="0" smtClean="0"/>
              <a:t>Disjunctive </a:t>
            </a:r>
            <a:r>
              <a:rPr lang="en-US" dirty="0"/>
              <a:t>descriptions may be </a:t>
            </a:r>
            <a:r>
              <a:rPr lang="en-US" dirty="0" smtClean="0"/>
              <a:t>required</a:t>
            </a:r>
            <a:endParaRPr lang="en-US" dirty="0"/>
          </a:p>
          <a:p>
            <a:pPr lvl="1">
              <a:spcBef>
                <a:spcPts val="0"/>
              </a:spcBef>
              <a:buSzPts val="2480"/>
            </a:pPr>
            <a:r>
              <a:rPr lang="en-US" dirty="0" smtClean="0"/>
              <a:t>The </a:t>
            </a:r>
            <a:r>
              <a:rPr lang="en-US" dirty="0"/>
              <a:t>training data may contain missing attribute values</a:t>
            </a:r>
            <a:endParaRPr dirty="0"/>
          </a:p>
          <a:p>
            <a:pPr>
              <a:spcBef>
                <a:spcPts val="496"/>
              </a:spcBef>
              <a:buSzPts val="2480"/>
            </a:pPr>
            <a:endParaRPr dirty="0"/>
          </a:p>
          <a:p>
            <a:pPr>
              <a:spcBef>
                <a:spcPts val="0"/>
              </a:spcBef>
              <a:buSzPts val="2480"/>
            </a:pPr>
            <a:r>
              <a:rPr lang="en-US" dirty="0"/>
              <a:t>Real world </a:t>
            </a:r>
            <a:r>
              <a:rPr lang="en-US" dirty="0" smtClean="0"/>
              <a:t>applications</a:t>
            </a:r>
            <a:endParaRPr lang="en-US" dirty="0"/>
          </a:p>
          <a:p>
            <a:pPr lvl="1">
              <a:spcBef>
                <a:spcPts val="0"/>
              </a:spcBef>
              <a:buSzPts val="2480"/>
            </a:pPr>
            <a:r>
              <a:rPr lang="en-US" dirty="0" smtClean="0"/>
              <a:t>Biomedical applications</a:t>
            </a:r>
            <a:endParaRPr lang="en-US" dirty="0"/>
          </a:p>
          <a:p>
            <a:pPr lvl="1">
              <a:spcBef>
                <a:spcPts val="0"/>
              </a:spcBef>
              <a:buSzPts val="2480"/>
            </a:pPr>
            <a:r>
              <a:rPr lang="en-US" dirty="0" smtClean="0"/>
              <a:t>Manufacturing</a:t>
            </a:r>
            <a:endParaRPr lang="en-US" dirty="0"/>
          </a:p>
          <a:p>
            <a:pPr lvl="1">
              <a:spcBef>
                <a:spcPts val="0"/>
              </a:spcBef>
              <a:buSzPts val="2480"/>
            </a:pPr>
            <a:r>
              <a:rPr lang="en-US" dirty="0" smtClean="0"/>
              <a:t>Banking sector</a:t>
            </a:r>
            <a:endParaRPr lang="en-US" dirty="0"/>
          </a:p>
          <a:p>
            <a:pPr lvl="1">
              <a:spcBef>
                <a:spcPts val="0"/>
              </a:spcBef>
              <a:buSzPts val="2480"/>
            </a:pPr>
            <a:r>
              <a:rPr lang="en-US" dirty="0" smtClean="0"/>
              <a:t>Make-Buy </a:t>
            </a:r>
            <a:r>
              <a:rPr lang="en-US" dirty="0"/>
              <a:t>decisions</a:t>
            </a:r>
            <a:endParaRPr dirty="0"/>
          </a:p>
          <a:p>
            <a:pPr marL="342900" indent="-185420">
              <a:lnSpc>
                <a:spcPct val="80000"/>
              </a:lnSpc>
              <a:spcBef>
                <a:spcPts val="496"/>
              </a:spcBef>
              <a:buSzPts val="248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segment: 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6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II</a:t>
            </a:r>
            <a:br>
              <a:rPr lang="en-US" dirty="0" smtClean="0"/>
            </a:br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 smtClean="0"/>
              <a:t>Segment </a:t>
            </a:r>
            <a:r>
              <a:rPr lang="en-US" b="1" dirty="0"/>
              <a:t>Content</a:t>
            </a:r>
            <a:endParaRPr b="1" dirty="0"/>
          </a:p>
        </p:txBody>
      </p:sp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25" name="Google Shape;625;p3"/>
          <p:cNvSpPr txBox="1">
            <a:spLocks noGrp="1"/>
          </p:cNvSpPr>
          <p:nvPr>
            <p:ph type="sldNum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38</a:t>
            </a:fld>
            <a:endParaRPr/>
          </a:p>
        </p:txBody>
      </p:sp>
      <p:sp>
        <p:nvSpPr>
          <p:cNvPr id="626" name="Google Shape;626;p3"/>
          <p:cNvSpPr/>
          <p:nvPr/>
        </p:nvSpPr>
        <p:spPr>
          <a:xfrm>
            <a:off x="1066800" y="1828801"/>
            <a:ext cx="7467600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Ensemble of Classifiers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Why and when ensembles work? 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Bagging technique</a:t>
            </a:r>
          </a:p>
        </p:txBody>
      </p:sp>
    </p:spTree>
    <p:extLst>
      <p:ext uri="{BB962C8B-B14F-4D97-AF65-F5344CB8AC3E}">
        <p14:creationId xmlns:p14="http://schemas.microsoft.com/office/powerpoint/2010/main" val="1098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Ensemble Methods</a:t>
            </a:r>
            <a:endParaRPr dirty="0"/>
          </a:p>
        </p:txBody>
      </p:sp>
      <p:sp>
        <p:nvSpPr>
          <p:cNvPr id="903" name="Google Shape;903;p38"/>
          <p:cNvSpPr txBox="1">
            <a:spLocks noGrp="1"/>
          </p:cNvSpPr>
          <p:nvPr>
            <p:ph type="body" sz="quarter" idx="13"/>
          </p:nvPr>
        </p:nvSpPr>
        <p:spPr>
          <a:xfrm>
            <a:off x="457200" y="1905000"/>
            <a:ext cx="50292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Use</a:t>
            </a:r>
            <a:r>
              <a:rPr lang="en-US" b="1" dirty="0" smtClean="0"/>
              <a:t> </a:t>
            </a:r>
            <a:r>
              <a:rPr lang="en-US" dirty="0" smtClean="0"/>
              <a:t>multiple </a:t>
            </a:r>
            <a:r>
              <a:rPr lang="en-US" dirty="0"/>
              <a:t>learning algorithms to obtain better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predictive performance</a:t>
            </a:r>
            <a:r>
              <a:rPr lang="en-US" dirty="0"/>
              <a:t> than could be obtained from any of the constituent learning algorithms alone</a:t>
            </a:r>
            <a:endParaRPr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Construct a set of classifiers from the training data</a:t>
            </a:r>
            <a:endParaRPr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Predict class label of test records by combining the predictions made by multiple classifiers</a:t>
            </a:r>
            <a:endParaRPr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Tend to reduce problems related to </a:t>
            </a:r>
            <a:r>
              <a:rPr lang="en-US" dirty="0" err="1" smtClean="0"/>
              <a:t>overfitting</a:t>
            </a:r>
            <a:r>
              <a:rPr lang="en-US" dirty="0" smtClean="0"/>
              <a:t> </a:t>
            </a:r>
            <a:r>
              <a:rPr lang="en-US" dirty="0"/>
              <a:t>of the training data.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05" name="Google Shape;905;p38"/>
          <p:cNvSpPr txBox="1">
            <a:spLocks noGrp="1"/>
          </p:cNvSpPr>
          <p:nvPr>
            <p:ph type="dt" idx="4294967295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7" name="Google Shape;907;p38"/>
          <p:cNvSpPr txBox="1">
            <a:spLocks noGrp="1"/>
          </p:cNvSpPr>
          <p:nvPr>
            <p:ph type="sldNum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/>
              <a:t>39</a:t>
            </a:fld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8" name="Google Shape;925;p40"/>
          <p:cNvGraphicFramePr/>
          <p:nvPr>
            <p:extLst>
              <p:ext uri="{D42A27DB-BD31-4B8C-83A1-F6EECF244321}">
                <p14:modId xmlns:p14="http://schemas.microsoft.com/office/powerpoint/2010/main" val="3641673557"/>
              </p:ext>
            </p:extLst>
          </p:nvPr>
        </p:nvGraphicFramePr>
        <p:xfrm>
          <a:off x="5486400" y="1752600"/>
          <a:ext cx="578802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r:id="rId5" imgW="6016625" imgH="4525962" progId="Visio.Drawing.6">
                  <p:embed/>
                </p:oleObj>
              </mc:Choice>
              <mc:Fallback>
                <p:oleObj r:id="rId5" imgW="6016625" imgH="4525962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5486400" y="1752600"/>
                        <a:ext cx="578802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Example</a:t>
            </a:r>
            <a:endParaRPr/>
          </a:p>
        </p:txBody>
      </p:sp>
      <p:pic>
        <p:nvPicPr>
          <p:cNvPr id="714" name="Google Shape;71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7300" y="1447800"/>
            <a:ext cx="6921500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3"/>
          <p:cNvSpPr/>
          <p:nvPr/>
        </p:nvSpPr>
        <p:spPr>
          <a:xfrm>
            <a:off x="2590800" y="1524000"/>
            <a:ext cx="6934200" cy="472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959"/>
            </a:pPr>
            <a:r>
              <a:rPr lang="en-US" sz="3959" dirty="0">
                <a:latin typeface="Calibri"/>
                <a:ea typeface="Calibri"/>
                <a:cs typeface="Calibri"/>
                <a:sym typeface="Calibri"/>
              </a:rPr>
              <a:t>Why Ensemble Methods work?</a:t>
            </a:r>
            <a:endParaRPr dirty="0"/>
          </a:p>
        </p:txBody>
      </p:sp>
      <p:pic>
        <p:nvPicPr>
          <p:cNvPr id="914" name="Google Shape;914;p39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3">
            <a:alphaModFix/>
          </a:blip>
          <a:stretch/>
        </p:blipFill>
        <p:spPr>
          <a:xfrm>
            <a:off x="6477000" y="1524000"/>
            <a:ext cx="51054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39"/>
          <p:cNvSpPr txBox="1">
            <a:spLocks noGrp="1"/>
          </p:cNvSpPr>
          <p:nvPr>
            <p:ph type="body" sz="quarter" idx="14"/>
          </p:nvPr>
        </p:nvSpPr>
        <p:spPr>
          <a:xfrm>
            <a:off x="609600" y="1066800"/>
            <a:ext cx="6019800" cy="395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25 base </a:t>
            </a:r>
            <a:r>
              <a:rPr lang="en-US" dirty="0" smtClean="0"/>
              <a:t>classifiers</a:t>
            </a:r>
            <a:endParaRPr lang="en-US" dirty="0"/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endParaRPr lang="en-US" sz="1600" dirty="0"/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endParaRPr sz="1800" b="0" dirty="0">
              <a:solidFill>
                <a:schemeClr val="tx1"/>
              </a:solidFill>
            </a:endParaRPr>
          </a:p>
        </p:txBody>
      </p:sp>
      <p:sp>
        <p:nvSpPr>
          <p:cNvPr id="918" name="Google Shape;918;p39"/>
          <p:cNvSpPr txBox="1">
            <a:spLocks noGrp="1"/>
          </p:cNvSpPr>
          <p:nvPr>
            <p:ph type="dt" idx="4294967295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9" name="Google Shape;919;p39"/>
          <p:cNvSpPr txBox="1">
            <a:spLocks noGrp="1"/>
          </p:cNvSpPr>
          <p:nvPr>
            <p:ph type="ftr" idx="4294967295"/>
          </p:nvPr>
        </p:nvSpPr>
        <p:spPr>
          <a:xfrm>
            <a:off x="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Introduction to Data Mining, 2nd Edition</a:t>
            </a:r>
            <a:endParaRPr/>
          </a:p>
        </p:txBody>
      </p:sp>
      <p:sp>
        <p:nvSpPr>
          <p:cNvPr id="920" name="Google Shape;920;p39"/>
          <p:cNvSpPr txBox="1">
            <a:spLocks noGrp="1"/>
          </p:cNvSpPr>
          <p:nvPr>
            <p:ph type="sldNum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/>
              <a:t>40</a:t>
            </a:fld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15" name="Google Shape;91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4724400"/>
            <a:ext cx="4730145" cy="8962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03;p38"/>
          <p:cNvSpPr txBox="1">
            <a:spLocks/>
          </p:cNvSpPr>
          <p:nvPr/>
        </p:nvSpPr>
        <p:spPr>
          <a:xfrm>
            <a:off x="685800" y="1524000"/>
            <a:ext cx="55626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Each classifier has error rate, ε = 0.35</a:t>
            </a:r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US" dirty="0"/>
              <a:t>If base classifiers are identical, then the ensemble will misclassify the same examples predicted incorrectly by the base classifiers depicted by dotted line</a:t>
            </a:r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US" dirty="0"/>
              <a:t>Assume errors made  by classifiers are uncorrelated</a:t>
            </a:r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US" dirty="0"/>
              <a:t>ensemble makes a wrong prediction only if more than half of the base classifiers predict incorrectly</a:t>
            </a:r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US" dirty="0"/>
              <a:t>Probability that the ensemble classifier makes a wrong </a:t>
            </a:r>
            <a:r>
              <a:rPr lang="en-US" dirty="0" smtClean="0"/>
              <a:t>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does Ensemble work</a:t>
            </a:r>
            <a:r>
              <a:rPr lang="en-US" dirty="0" smtClean="0"/>
              <a:t>?</a:t>
            </a:r>
            <a:endParaRPr lang="en-IN" dirty="0"/>
          </a:p>
        </p:txBody>
      </p:sp>
      <p:sp>
        <p:nvSpPr>
          <p:cNvPr id="949" name="Google Shape;949;p43"/>
          <p:cNvSpPr txBox="1">
            <a:spLocks noGrp="1"/>
          </p:cNvSpPr>
          <p:nvPr>
            <p:ph type="body" sz="quarter" idx="13"/>
          </p:nvPr>
        </p:nvSpPr>
        <p:spPr>
          <a:xfrm>
            <a:off x="838200" y="1447800"/>
            <a:ext cx="9429261" cy="3276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/>
          <a:p>
            <a:pPr marL="342900" indent="-34290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/>
              <a:t>Ensemble classifier performs better than the base classifiers when error is smaller than 0.5</a:t>
            </a:r>
            <a:endParaRPr dirty="0"/>
          </a:p>
          <a:p>
            <a:pPr marL="342900" indent="-342900">
              <a:spcBef>
                <a:spcPts val="560"/>
              </a:spcBef>
              <a:buSzPct val="100000"/>
              <a:buFont typeface="Arial"/>
              <a:buChar char="•"/>
            </a:pPr>
            <a:r>
              <a:rPr lang="en-US" dirty="0"/>
              <a:t>Necessary conditions for an ensemble classifier to perform better than a single </a:t>
            </a:r>
            <a:r>
              <a:rPr lang="en-US" dirty="0" smtClean="0"/>
              <a:t>classifier</a:t>
            </a:r>
            <a:endParaRPr dirty="0"/>
          </a:p>
          <a:p>
            <a:pPr marL="742950" lvl="1" indent="-285750">
              <a:spcBef>
                <a:spcPts val="560"/>
              </a:spcBef>
              <a:buSzPct val="100000"/>
            </a:pPr>
            <a:r>
              <a:rPr lang="en-US" dirty="0"/>
              <a:t>Base classifiers should be independent of each other</a:t>
            </a:r>
            <a:endParaRPr dirty="0"/>
          </a:p>
          <a:p>
            <a:pPr marL="742950" lvl="1" indent="-285750">
              <a:spcBef>
                <a:spcPts val="560"/>
              </a:spcBef>
              <a:buSzPct val="100000"/>
            </a:pPr>
            <a:r>
              <a:rPr lang="en-US" dirty="0"/>
              <a:t>Base classifiers should do better than a classifier that performs random </a:t>
            </a:r>
            <a:r>
              <a:rPr lang="en-US" dirty="0" smtClean="0"/>
              <a:t>guessing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dirty="0"/>
          </a:p>
          <a:p>
            <a:r>
              <a:rPr lang="en-US" altLang="en-US" dirty="0"/>
              <a:t>Ensemble Methods work best with </a:t>
            </a:r>
            <a:r>
              <a:rPr lang="en-US" altLang="en-US" b="1" dirty="0"/>
              <a:t>unstable</a:t>
            </a:r>
            <a:r>
              <a:rPr lang="en-US" altLang="en-US" dirty="0"/>
              <a:t> </a:t>
            </a:r>
            <a:r>
              <a:rPr lang="en-US" altLang="en-US" b="1" dirty="0"/>
              <a:t>base classifiers</a:t>
            </a:r>
          </a:p>
          <a:p>
            <a:pPr lvl="1"/>
            <a:r>
              <a:rPr lang="en-US" altLang="en-US" dirty="0"/>
              <a:t>Classifiers that are sensitive to minor perturbations in training set, due to </a:t>
            </a:r>
            <a:r>
              <a:rPr lang="en-US" altLang="en-US" i="1" dirty="0"/>
              <a:t>high model complexity</a:t>
            </a:r>
          </a:p>
          <a:p>
            <a:pPr lvl="1"/>
            <a:r>
              <a:rPr lang="en-US" altLang="en-US" dirty="0"/>
              <a:t>Examples: Unpruned decision trees, ANNs, …</a:t>
            </a:r>
          </a:p>
          <a:p>
            <a:pPr lvl="1"/>
            <a:r>
              <a:rPr lang="en-US" altLang="en-US" b="1" dirty="0"/>
              <a:t>Low Bias</a:t>
            </a:r>
            <a:r>
              <a:rPr lang="en-US" altLang="en-US" i="1" dirty="0"/>
              <a:t> </a:t>
            </a:r>
            <a:r>
              <a:rPr lang="en-US" altLang="en-US" dirty="0"/>
              <a:t>in finding optimal decision boundary</a:t>
            </a:r>
          </a:p>
          <a:p>
            <a:pPr lvl="1"/>
            <a:r>
              <a:rPr lang="en-US" altLang="en-US" b="1" dirty="0"/>
              <a:t>High Variance</a:t>
            </a:r>
            <a:r>
              <a:rPr lang="en-US" altLang="en-US" dirty="0"/>
              <a:t> for minor changes in training set or model selection procedure</a:t>
            </a:r>
          </a:p>
          <a:p>
            <a:pPr marL="285750" indent="-285750">
              <a:spcBef>
                <a:spcPts val="560"/>
              </a:spcBef>
              <a:buSzPts val="2800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xmlns="" id="{8A24A3D2-153C-417A-9747-EC9DD9274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Decomposition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xmlns="" id="{5026013A-4F88-480C-99A7-0591A9A9720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Autofit/>
          </a:bodyPr>
          <a:lstStyle/>
          <a:p>
            <a:r>
              <a:rPr lang="en-US" altLang="en-US" dirty="0"/>
              <a:t>Analogous problem of reaching a target y by firing projectiles from x (regression problem)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/>
              <a:t>For classification, </a:t>
            </a:r>
            <a:r>
              <a:rPr lang="en-US" altLang="en-US" dirty="0" smtClean="0"/>
              <a:t>generalization error </a:t>
            </a:r>
            <a:r>
              <a:rPr lang="en-US" altLang="en-US" dirty="0"/>
              <a:t>or model m can be given by: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E0F02F-FA49-7146-9EB6-99B458040B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F9C73F-2DDF-4AC0-A532-0492D0EA4249}" type="slidenum">
              <a:rPr lang="en-US" altLang="en-US" sz="1200">
                <a:solidFill>
                  <a:srgbClr val="898989"/>
                </a:solidFill>
              </a:rPr>
              <a:pPr/>
              <a:t>42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88B5DA5-EC22-4D41-A0DB-C707FA1D8DF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  <p:pic>
        <p:nvPicPr>
          <p:cNvPr id="11269" name="Picture 6">
            <a:extLst>
              <a:ext uri="{FF2B5EF4-FFF2-40B4-BE49-F238E27FC236}">
                <a16:creationId xmlns:a16="http://schemas.microsoft.com/office/drawing/2014/main" xmlns="" id="{DEDB8E34-F0C0-4287-A586-F6E639A4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2219325"/>
            <a:ext cx="72231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7">
            <a:extLst>
              <a:ext uri="{FF2B5EF4-FFF2-40B4-BE49-F238E27FC236}">
                <a16:creationId xmlns:a16="http://schemas.microsoft.com/office/drawing/2014/main" xmlns="" id="{16148830-FFBF-42EA-98B2-C06E2C15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257800"/>
            <a:ext cx="72263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xmlns="" id="{9609185C-C09E-42DA-9A93-583717B5D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 and Overfitting 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xmlns="" id="{61B90608-EC45-43B3-BFAF-D0CC633F4C0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15061" cy="685799"/>
          </a:xfrm>
        </p:spPr>
        <p:txBody>
          <a:bodyPr>
            <a:normAutofit/>
          </a:bodyPr>
          <a:lstStyle/>
          <a:p>
            <a:r>
              <a:rPr lang="en-US" altLang="en-US" dirty="0"/>
              <a:t>Ensemble methods try to reduce the variance of complex models (with low bias) by </a:t>
            </a:r>
            <a:r>
              <a:rPr lang="en-US" altLang="en-US" i="1" dirty="0"/>
              <a:t>aggregating </a:t>
            </a:r>
            <a:r>
              <a:rPr lang="en-US" altLang="en-US" dirty="0"/>
              <a:t>responses of multiple base classifiers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BC8D49-855C-0C40-983C-1CB57927FF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648A6A-118E-4508-8769-B2F246D496A8}" type="slidenum">
              <a:rPr lang="en-US" altLang="en-US" sz="1200">
                <a:solidFill>
                  <a:srgbClr val="898989"/>
                </a:solidFill>
              </a:rPr>
              <a:pPr/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747F5D4-9BF1-4B19-BA72-0333B2A71B8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  <p:pic>
        <p:nvPicPr>
          <p:cNvPr id="12293" name="Picture 6">
            <a:extLst>
              <a:ext uri="{FF2B5EF4-FFF2-40B4-BE49-F238E27FC236}">
                <a16:creationId xmlns:a16="http://schemas.microsoft.com/office/drawing/2014/main" xmlns="" id="{A7892FA9-2B7A-4D16-886E-17977994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87"/>
          <a:stretch>
            <a:fillRect/>
          </a:stretch>
        </p:blipFill>
        <p:spPr bwMode="auto">
          <a:xfrm>
            <a:off x="2362200" y="2133600"/>
            <a:ext cx="719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7">
            <a:extLst>
              <a:ext uri="{FF2B5EF4-FFF2-40B4-BE49-F238E27FC236}">
                <a16:creationId xmlns:a16="http://schemas.microsoft.com/office/drawing/2014/main" xmlns="" id="{01CFEFAB-44C9-4D76-89D2-4F041801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53481" r="-2167" b="8223"/>
          <a:stretch>
            <a:fillRect/>
          </a:stretch>
        </p:blipFill>
        <p:spPr bwMode="auto">
          <a:xfrm>
            <a:off x="2590801" y="4191000"/>
            <a:ext cx="71913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Box 8">
            <a:extLst>
              <a:ext uri="{FF2B5EF4-FFF2-40B4-BE49-F238E27FC236}">
                <a16:creationId xmlns:a16="http://schemas.microsoft.com/office/drawing/2014/main" xmlns="" id="{0E9F248A-63F2-4079-A10C-FA13D42F8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0"/>
            <a:ext cx="1495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err="1"/>
              <a:t>Underfitting</a:t>
            </a:r>
            <a:endParaRPr lang="en-US" altLang="en-US" sz="2000" dirty="0"/>
          </a:p>
        </p:txBody>
      </p:sp>
      <p:sp>
        <p:nvSpPr>
          <p:cNvPr id="12296" name="TextBox 10">
            <a:extLst>
              <a:ext uri="{FF2B5EF4-FFF2-40B4-BE49-F238E27FC236}">
                <a16:creationId xmlns:a16="http://schemas.microsoft.com/office/drawing/2014/main" xmlns="" id="{5094D364-7081-40AD-88FB-F0813BF78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657600"/>
            <a:ext cx="13516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err="1"/>
              <a:t>Overfitting</a:t>
            </a:r>
            <a:endParaRPr lang="en-US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IN" dirty="0"/>
          </a:p>
        </p:txBody>
      </p:sp>
      <p:sp>
        <p:nvSpPr>
          <p:cNvPr id="934" name="Google Shape;934;p41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342900">
              <a:spcBef>
                <a:spcPts val="534"/>
              </a:spcBef>
            </a:pPr>
            <a:r>
              <a:rPr lang="en-US" dirty="0" smtClean="0"/>
              <a:t>Example: </a:t>
            </a:r>
            <a:r>
              <a:rPr lang="en-US" dirty="0"/>
              <a:t>Movie </a:t>
            </a:r>
            <a:r>
              <a:rPr lang="en-US" dirty="0" smtClean="0"/>
              <a:t>rating</a:t>
            </a:r>
          </a:p>
          <a:p>
            <a:pPr marL="342900" indent="-342900">
              <a:spcBef>
                <a:spcPts val="534"/>
              </a:spcBef>
            </a:pPr>
            <a:r>
              <a:rPr lang="en-US" dirty="0" smtClean="0">
                <a:solidFill>
                  <a:srgbClr val="002060"/>
                </a:solidFill>
              </a:rPr>
              <a:t>Max Voting</a:t>
            </a:r>
            <a:endParaRPr lang="en-US" dirty="0"/>
          </a:p>
          <a:p>
            <a:pPr marL="800100" lvl="1" indent="-342900">
              <a:spcBef>
                <a:spcPts val="534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result of max voting would be </a:t>
            </a:r>
            <a:endParaRPr lang="en-US" sz="1800" dirty="0" smtClean="0"/>
          </a:p>
          <a:p>
            <a:pPr marL="800100" lvl="1" indent="-342900">
              <a:spcBef>
                <a:spcPts val="534"/>
              </a:spcBef>
            </a:pPr>
            <a:r>
              <a:rPr lang="en-US" sz="1800" dirty="0" smtClean="0"/>
              <a:t>Rating by </a:t>
            </a:r>
            <a:r>
              <a:rPr lang="en-US" sz="1800" dirty="0"/>
              <a:t>5 friends: 5  </a:t>
            </a:r>
            <a:r>
              <a:rPr lang="en-US" sz="1800" b="1" dirty="0"/>
              <a:t>4 </a:t>
            </a:r>
            <a:r>
              <a:rPr lang="en-US" sz="1800" dirty="0"/>
              <a:t> 5  4  4  </a:t>
            </a:r>
            <a:endParaRPr sz="1800" dirty="0"/>
          </a:p>
          <a:p>
            <a:pPr marL="342900" indent="-342900" algn="just">
              <a:spcBef>
                <a:spcPts val="534"/>
              </a:spcBef>
              <a:buSzPts val="2800"/>
            </a:pPr>
            <a:r>
              <a:rPr lang="en-US" dirty="0" smtClean="0">
                <a:solidFill>
                  <a:srgbClr val="002060"/>
                </a:solidFill>
              </a:rPr>
              <a:t>Averaging</a:t>
            </a:r>
          </a:p>
          <a:p>
            <a:pPr marL="800100" lvl="1" indent="-342900" algn="just">
              <a:spcBef>
                <a:spcPts val="534"/>
              </a:spcBef>
              <a:buSzPts val="2800"/>
            </a:pPr>
            <a:r>
              <a:rPr lang="en-US" dirty="0" smtClean="0"/>
              <a:t>(5+4+5+4+4</a:t>
            </a:r>
            <a:r>
              <a:rPr lang="en-US" dirty="0"/>
              <a:t>)/5 = 4.4 Final rating</a:t>
            </a:r>
            <a:endParaRPr dirty="0"/>
          </a:p>
          <a:p>
            <a:pPr marL="342900" indent="-342900" algn="just">
              <a:spcBef>
                <a:spcPts val="534"/>
              </a:spcBef>
              <a:buSzPts val="2800"/>
            </a:pPr>
            <a:r>
              <a:rPr lang="en-US" dirty="0">
                <a:solidFill>
                  <a:srgbClr val="002060"/>
                </a:solidFill>
              </a:rPr>
              <a:t>Weighted Average </a:t>
            </a:r>
            <a:endParaRPr lang="en-US" dirty="0"/>
          </a:p>
          <a:p>
            <a:pPr marL="800100" lvl="1" indent="-342900" algn="just">
              <a:spcBef>
                <a:spcPts val="534"/>
              </a:spcBef>
              <a:buSzPts val="2800"/>
            </a:pPr>
            <a:r>
              <a:rPr lang="en-US" dirty="0" smtClean="0"/>
              <a:t>Weight-0.23  </a:t>
            </a:r>
            <a:r>
              <a:rPr lang="en-US" dirty="0"/>
              <a:t>0.23  0.18  0.18   </a:t>
            </a:r>
            <a:r>
              <a:rPr lang="en-US" dirty="0" smtClean="0"/>
              <a:t>0.18</a:t>
            </a:r>
            <a:endParaRPr lang="en-US" dirty="0"/>
          </a:p>
          <a:p>
            <a:pPr marL="800100" lvl="1" indent="-342900" algn="just">
              <a:spcBef>
                <a:spcPts val="534"/>
              </a:spcBef>
              <a:buSzPts val="2800"/>
            </a:pPr>
            <a:r>
              <a:rPr lang="en-US" dirty="0" smtClean="0"/>
              <a:t>The </a:t>
            </a:r>
            <a:r>
              <a:rPr lang="en-US" dirty="0"/>
              <a:t>result is calculated as [(5*0.23) + (4*0.23) + (5*0.18) + (4*0.18) + (4*0.18)] = </a:t>
            </a:r>
            <a:r>
              <a:rPr lang="en-US" dirty="0">
                <a:solidFill>
                  <a:srgbClr val="002060"/>
                </a:solidFill>
              </a:rPr>
              <a:t>4.41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sz="2100" dirty="0"/>
          </a:p>
          <a:p>
            <a:pPr marL="342900" indent="-342900" algn="just"/>
            <a:endParaRPr b="1" dirty="0"/>
          </a:p>
          <a:p>
            <a:pPr marL="342900" indent="-342900"/>
            <a:endParaRPr b="1" dirty="0">
              <a:solidFill>
                <a:srgbClr val="002060"/>
              </a:solidFill>
            </a:endParaRPr>
          </a:p>
          <a:p>
            <a:pPr marL="342900" indent="-342900"/>
            <a:endParaRPr b="1" dirty="0">
              <a:solidFill>
                <a:srgbClr val="002060"/>
              </a:solidFill>
            </a:endParaRPr>
          </a:p>
          <a:p>
            <a:pPr marL="342900" indent="-342900"/>
            <a:endParaRPr dirty="0"/>
          </a:p>
        </p:txBody>
      </p:sp>
      <p:sp>
        <p:nvSpPr>
          <p:cNvPr id="935" name="Google Shape;935;p41"/>
          <p:cNvSpPr txBox="1">
            <a:spLocks noGrp="1"/>
          </p:cNvSpPr>
          <p:nvPr>
            <p:ph type="body" sz="quarter" idx="14"/>
          </p:nvPr>
        </p:nvSpPr>
        <p:spPr>
          <a:xfrm>
            <a:off x="381000" y="1066800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</a:rPr>
              <a:t>Simple Ensemble Techniques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2"/>
          <p:cNvSpPr txBox="1">
            <a:spLocks noGrp="1"/>
          </p:cNvSpPr>
          <p:nvPr>
            <p:ph type="title"/>
          </p:nvPr>
        </p:nvSpPr>
        <p:spPr>
          <a:xfrm>
            <a:off x="838200" y="3024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 smtClean="0"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Constructing Ensemble </a:t>
            </a:r>
            <a:r>
              <a:rPr lang="en-US" dirty="0"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Methods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0" name="Google Shape;940;p42"/>
          <p:cNvSpPr txBox="1">
            <a:spLocks noGrp="1"/>
          </p:cNvSpPr>
          <p:nvPr>
            <p:ph type="body" sz="quarter" idx="13"/>
          </p:nvPr>
        </p:nvSpPr>
        <p:spPr>
          <a:xfrm>
            <a:off x="857739" y="1295400"/>
            <a:ext cx="10160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342900" indent="-342900">
              <a:lnSpc>
                <a:spcPct val="90000"/>
              </a:lnSpc>
            </a:pPr>
            <a:r>
              <a:rPr lang="en-US" dirty="0"/>
              <a:t>Manipulate data distribution</a:t>
            </a:r>
            <a:endParaRPr dirty="0"/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Example: bagging</a:t>
            </a:r>
            <a:endParaRPr dirty="0"/>
          </a:p>
          <a:p>
            <a:pPr marL="342900" indent="-342900">
              <a:lnSpc>
                <a:spcPct val="90000"/>
              </a:lnSpc>
            </a:pPr>
            <a:r>
              <a:rPr lang="en-US" dirty="0"/>
              <a:t>Manipulate input features</a:t>
            </a:r>
            <a:endParaRPr dirty="0"/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Example: random </a:t>
            </a:r>
            <a:r>
              <a:rPr lang="en-US" dirty="0" smtClean="0"/>
              <a:t>forests</a:t>
            </a:r>
          </a:p>
          <a:p>
            <a:pPr>
              <a:defRPr/>
            </a:pPr>
            <a:r>
              <a:rPr lang="en-US" altLang="en-US" dirty="0"/>
              <a:t>By manipulating class labels</a:t>
            </a:r>
          </a:p>
          <a:p>
            <a:pPr lvl="1">
              <a:defRPr/>
            </a:pPr>
            <a:r>
              <a:rPr lang="en-US" altLang="en-US" dirty="0"/>
              <a:t>Example: error-correcting output </a:t>
            </a:r>
            <a:r>
              <a:rPr lang="en-US" altLang="en-US" dirty="0" smtClean="0"/>
              <a:t>coding</a:t>
            </a:r>
            <a:r>
              <a:rPr lang="en-US" altLang="en-US" sz="1800" dirty="0" smtClean="0"/>
              <a:t> 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en-US" dirty="0"/>
              <a:t>By manipulating learning algorithm</a:t>
            </a:r>
          </a:p>
          <a:p>
            <a:pPr lvl="1">
              <a:defRPr/>
            </a:pPr>
            <a:r>
              <a:rPr lang="en-US" altLang="en-US" dirty="0"/>
              <a:t>Example: injecting randomness in ANN or decision tree</a:t>
            </a:r>
          </a:p>
          <a:p>
            <a:pPr marL="285750" indent="-285750"/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42" name="Google Shape;942;p42"/>
          <p:cNvSpPr txBox="1">
            <a:spLocks noGrp="1"/>
          </p:cNvSpPr>
          <p:nvPr>
            <p:ph type="dt" idx="4294967295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3" name="Google Shape;943;p42"/>
          <p:cNvSpPr txBox="1">
            <a:spLocks noGrp="1"/>
          </p:cNvSpPr>
          <p:nvPr>
            <p:ph type="ftr" idx="4294967295"/>
          </p:nvPr>
        </p:nvSpPr>
        <p:spPr>
          <a:xfrm>
            <a:off x="8896350" y="6356350"/>
            <a:ext cx="3295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Introduction to Data Mining, 2nd Edition</a:t>
            </a:r>
            <a:endParaRPr/>
          </a:p>
        </p:txBody>
      </p:sp>
      <p:sp>
        <p:nvSpPr>
          <p:cNvPr id="944" name="Google Shape;944;p42"/>
          <p:cNvSpPr txBox="1">
            <a:spLocks noGrp="1"/>
          </p:cNvSpPr>
          <p:nvPr>
            <p:ph type="sldNum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/>
              <a:t>45</a:t>
            </a:fld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IN" dirty="0"/>
          </a:p>
        </p:txBody>
      </p:sp>
      <p:sp>
        <p:nvSpPr>
          <p:cNvPr id="955" name="Google Shape;955;p44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9353061" cy="4038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534"/>
              </a:spcBef>
              <a:buSzPts val="2000"/>
              <a:buFont typeface="Arial"/>
              <a:buChar char="•"/>
            </a:pPr>
            <a:r>
              <a:rPr lang="en-US" dirty="0"/>
              <a:t>Technique uses these subsets (bags) to get a fair idea of the distribution (complete set). </a:t>
            </a:r>
            <a:endParaRPr dirty="0"/>
          </a:p>
          <a:p>
            <a:pPr marL="342900" indent="-342900" algn="just">
              <a:lnSpc>
                <a:spcPct val="90000"/>
              </a:lnSpc>
              <a:spcBef>
                <a:spcPts val="534"/>
              </a:spcBef>
              <a:buSzPts val="2000"/>
              <a:buFont typeface="Arial"/>
              <a:buChar char="•"/>
            </a:pPr>
            <a:r>
              <a:rPr lang="en-US" dirty="0"/>
              <a:t>The size of subsets created for bagging may be less than the original set.</a:t>
            </a:r>
            <a:endParaRPr dirty="0"/>
          </a:p>
          <a:p>
            <a:pPr marL="342900" indent="-342900" algn="just">
              <a:lnSpc>
                <a:spcPct val="90000"/>
              </a:lnSpc>
              <a:spcBef>
                <a:spcPts val="534"/>
              </a:spcBef>
              <a:buSzPts val="2000"/>
              <a:buFont typeface="Arial"/>
              <a:buChar char="•"/>
            </a:pPr>
            <a:r>
              <a:rPr lang="en-US" dirty="0"/>
              <a:t>Bootstrapping is a sampling technique in which we create subsets of observations from the original dataset, </a:t>
            </a:r>
            <a:r>
              <a:rPr lang="en-US" b="1" dirty="0"/>
              <a:t>with replacement</a:t>
            </a:r>
            <a:r>
              <a:rPr lang="en-US" dirty="0"/>
              <a:t>.</a:t>
            </a:r>
            <a:endParaRPr dirty="0"/>
          </a:p>
          <a:p>
            <a:pPr marL="342900" indent="-342900" algn="just">
              <a:lnSpc>
                <a:spcPct val="90000"/>
              </a:lnSpc>
              <a:spcBef>
                <a:spcPts val="534"/>
              </a:spcBef>
              <a:buSzPts val="2000"/>
              <a:buFont typeface="Arial"/>
              <a:buChar char="•"/>
            </a:pPr>
            <a:r>
              <a:rPr lang="en-US" dirty="0"/>
              <a:t>When you sample with replacement, items are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independent</a:t>
            </a:r>
            <a:r>
              <a:rPr lang="en-US" dirty="0"/>
              <a:t>. </a:t>
            </a:r>
            <a:endParaRPr lang="en-US" dirty="0" smtClean="0"/>
          </a:p>
          <a:p>
            <a:pPr marL="800100" lvl="1" indent="-342900" algn="just">
              <a:spcBef>
                <a:spcPts val="534"/>
              </a:spcBef>
              <a:buSzPts val="2000"/>
              <a:buFont typeface="Arial"/>
              <a:buChar char="•"/>
            </a:pPr>
            <a:r>
              <a:rPr lang="en-US" dirty="0" smtClean="0"/>
              <a:t>One </a:t>
            </a:r>
            <a:r>
              <a:rPr lang="en-US" dirty="0"/>
              <a:t>item does not affect the outcome of the other. </a:t>
            </a:r>
            <a:endParaRPr lang="en-US" dirty="0" smtClean="0"/>
          </a:p>
          <a:p>
            <a:pPr marL="800100" lvl="1" indent="-342900" algn="just">
              <a:spcBef>
                <a:spcPts val="534"/>
              </a:spcBef>
              <a:buSzPts val="2000"/>
              <a:buFont typeface="Arial"/>
              <a:buChar char="•"/>
            </a:pPr>
            <a:r>
              <a:rPr lang="en-US" dirty="0" smtClean="0"/>
              <a:t>You </a:t>
            </a:r>
            <a:r>
              <a:rPr lang="en-US" dirty="0"/>
              <a:t>have 1/7 chance of choosing the first item and a 1/7 chance of choosing the second item.</a:t>
            </a:r>
            <a:endParaRPr dirty="0"/>
          </a:p>
          <a:p>
            <a:pPr marL="342900" indent="-342900" algn="just">
              <a:lnSpc>
                <a:spcPct val="90000"/>
              </a:lnSpc>
              <a:spcBef>
                <a:spcPts val="534"/>
              </a:spcBef>
              <a:buSzPts val="2000"/>
              <a:buFont typeface="Arial"/>
              <a:buChar char="•"/>
            </a:pPr>
            <a:r>
              <a:rPr lang="en-US" dirty="0"/>
              <a:t>If the two items are </a:t>
            </a:r>
            <a:r>
              <a:rPr lang="en-US" b="1" dirty="0"/>
              <a:t>dependent</a:t>
            </a:r>
            <a:r>
              <a:rPr lang="en-US" dirty="0"/>
              <a:t>, or linked to each other. </a:t>
            </a:r>
            <a:endParaRPr lang="en-US" dirty="0" smtClean="0"/>
          </a:p>
          <a:p>
            <a:pPr marL="800100" lvl="1" indent="-342900" algn="just">
              <a:spcBef>
                <a:spcPts val="534"/>
              </a:spcBef>
              <a:buSzPts val="2000"/>
              <a:buFont typeface="Arial"/>
              <a:buChar char="•"/>
            </a:pPr>
            <a:r>
              <a:rPr lang="en-US" dirty="0" smtClean="0"/>
              <a:t>When </a:t>
            </a:r>
            <a:r>
              <a:rPr lang="en-US" dirty="0"/>
              <a:t>you choose the first item, you have a 1/7 probability of picking a item. </a:t>
            </a:r>
            <a:endParaRPr lang="en-US" dirty="0" smtClean="0"/>
          </a:p>
          <a:p>
            <a:pPr marL="800100" lvl="1" indent="-342900" algn="just">
              <a:spcBef>
                <a:spcPts val="534"/>
              </a:spcBef>
              <a:buSzPts val="2000"/>
              <a:buFont typeface="Arial"/>
              <a:buChar char="•"/>
            </a:pPr>
            <a:r>
              <a:rPr lang="en-US" dirty="0" smtClean="0"/>
              <a:t>Assuming </a:t>
            </a:r>
            <a:r>
              <a:rPr lang="en-US" dirty="0"/>
              <a:t>you don’t replace the item, you only have six items to pick from. That gives you a 1/6 chance of choosing a second </a:t>
            </a:r>
            <a:r>
              <a:rPr lang="en-US" dirty="0" smtClean="0"/>
              <a:t>item, and so on …</a:t>
            </a:r>
            <a:endParaRPr dirty="0"/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</p:txBody>
      </p:sp>
      <p:sp>
        <p:nvSpPr>
          <p:cNvPr id="956" name="Google Shape;956;p44"/>
          <p:cNvSpPr txBox="1">
            <a:spLocks noGrp="1"/>
          </p:cNvSpPr>
          <p:nvPr>
            <p:ph type="body" sz="quarter" idx="14"/>
          </p:nvPr>
        </p:nvSpPr>
        <p:spPr>
          <a:xfrm>
            <a:off x="381000" y="1066800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>
              <a:buClr>
                <a:srgbClr val="002060"/>
              </a:buClr>
            </a:pPr>
            <a:r>
              <a:rPr lang="en-US" dirty="0" smtClean="0"/>
              <a:t>Bootstrap </a:t>
            </a:r>
            <a:r>
              <a:rPr lang="en-US" dirty="0" err="1" smtClean="0"/>
              <a:t>AGGregatING</a:t>
            </a:r>
            <a:r>
              <a:rPr lang="en-US" dirty="0" smtClean="0"/>
              <a:t> </a:t>
            </a:r>
            <a:endParaRPr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IN" dirty="0"/>
          </a:p>
        </p:txBody>
      </p:sp>
      <p:sp>
        <p:nvSpPr>
          <p:cNvPr id="961" name="Google Shape;961;p45"/>
          <p:cNvSpPr txBox="1">
            <a:spLocks noGrp="1"/>
          </p:cNvSpPr>
          <p:nvPr>
            <p:ph type="body" sz="quarter" idx="13"/>
          </p:nvPr>
        </p:nvSpPr>
        <p:spPr>
          <a:xfrm>
            <a:off x="914400" y="1371600"/>
            <a:ext cx="9429261" cy="27289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342900" algn="just">
              <a:spcBef>
                <a:spcPts val="0"/>
              </a:spcBef>
              <a:buFont typeface="Arial"/>
              <a:buChar char="•"/>
            </a:pPr>
            <a:r>
              <a:rPr lang="en-US" dirty="0"/>
              <a:t>Multiple subsets are created from the original dataset, selecting observations with replacement.</a:t>
            </a:r>
            <a:endParaRPr dirty="0"/>
          </a:p>
          <a:p>
            <a:pPr marL="342900" indent="-342900" algn="just">
              <a:buFont typeface="Arial"/>
              <a:buChar char="•"/>
            </a:pPr>
            <a:r>
              <a:rPr lang="en-US" dirty="0"/>
              <a:t>A base model (weak model) is created on each of these subsets.</a:t>
            </a:r>
            <a:endParaRPr dirty="0"/>
          </a:p>
          <a:p>
            <a:pPr marL="342900" indent="-342900" algn="just">
              <a:buFont typeface="Arial"/>
              <a:buChar char="•"/>
            </a:pPr>
            <a:r>
              <a:rPr lang="en-US" dirty="0"/>
              <a:t>The models run in parallel and are independent of each other.</a:t>
            </a:r>
            <a:endParaRPr dirty="0"/>
          </a:p>
          <a:p>
            <a:pPr marL="342900" indent="-342900" algn="just">
              <a:buFont typeface="Arial"/>
              <a:buChar char="•"/>
            </a:pPr>
            <a:r>
              <a:rPr lang="en-US" dirty="0"/>
              <a:t>The final predictions are determined by combining the predictions from all the models.</a:t>
            </a:r>
            <a:endParaRPr dirty="0"/>
          </a:p>
          <a:p>
            <a:pPr marL="342900" indent="-342900" algn="just"/>
            <a:endParaRPr dirty="0"/>
          </a:p>
        </p:txBody>
      </p:sp>
      <p:pic>
        <p:nvPicPr>
          <p:cNvPr id="963" name="Google Shape;96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3505200"/>
            <a:ext cx="61722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969" name="Google Shape;969;p4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139700">
              <a:spcBef>
                <a:spcPts val="640"/>
              </a:spcBef>
              <a:buSzPts val="3200"/>
              <a:buNone/>
            </a:pPr>
            <a:endParaRPr lang="en-IN" dirty="0" smtClean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lang="en-IN"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>
              <a:spcBef>
                <a:spcPts val="640"/>
              </a:spcBef>
              <a:buSzPct val="100000"/>
            </a:pPr>
            <a:r>
              <a:rPr lang="en-US" dirty="0"/>
              <a:t>Classifier is a decision stump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dirty="0"/>
              <a:t>Decision rule:  </a:t>
            </a:r>
            <a:r>
              <a:rPr lang="en-US" dirty="0" smtClean="0"/>
              <a:t>x </a:t>
            </a:r>
            <a:r>
              <a:rPr lang="en-US" dirty="0"/>
              <a:t>≤ k versus x &gt; k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dirty="0"/>
              <a:t>Split point k is chosen based on entropy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Consider this one-dimensional dataset</a:t>
            </a:r>
            <a:endParaRPr lang="en-IN" dirty="0"/>
          </a:p>
        </p:txBody>
      </p:sp>
      <p:sp>
        <p:nvSpPr>
          <p:cNvPr id="978" name="Google Shape;978;p46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48</a:t>
            </a:fld>
            <a:endParaRPr/>
          </a:p>
        </p:txBody>
      </p:sp>
      <p:graphicFrame>
        <p:nvGraphicFramePr>
          <p:cNvPr id="970" name="Google Shape;970;p46"/>
          <p:cNvGraphicFramePr/>
          <p:nvPr>
            <p:extLst>
              <p:ext uri="{D42A27DB-BD31-4B8C-83A1-F6EECF244321}">
                <p14:modId xmlns:p14="http://schemas.microsoft.com/office/powerpoint/2010/main" val="2155569850"/>
              </p:ext>
            </p:extLst>
          </p:nvPr>
        </p:nvGraphicFramePr>
        <p:xfrm>
          <a:off x="2209800" y="1600200"/>
          <a:ext cx="74914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5" r:id="rId4" imgW="7491413" imgH="1200150" progId="Visio.Drawing.6">
                  <p:embed/>
                </p:oleObj>
              </mc:Choice>
              <mc:Fallback>
                <p:oleObj r:id="rId4" imgW="7491413" imgH="120015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209800" y="1600200"/>
                        <a:ext cx="74914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114800" y="4114800"/>
            <a:ext cx="3352800" cy="1828800"/>
            <a:chOff x="4495800" y="4267200"/>
            <a:chExt cx="2514600" cy="1433512"/>
          </a:xfrm>
        </p:grpSpPr>
        <p:sp>
          <p:nvSpPr>
            <p:cNvPr id="971" name="Google Shape;971;p46"/>
            <p:cNvSpPr/>
            <p:nvPr/>
          </p:nvSpPr>
          <p:spPr>
            <a:xfrm>
              <a:off x="4953000" y="4267200"/>
              <a:ext cx="1295400" cy="6858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≤ k</a:t>
              </a:r>
              <a:endParaRPr/>
            </a:p>
          </p:txBody>
        </p:sp>
        <p:cxnSp>
          <p:nvCxnSpPr>
            <p:cNvPr id="972" name="Google Shape;972;p46"/>
            <p:cNvCxnSpPr/>
            <p:nvPr/>
          </p:nvCxnSpPr>
          <p:spPr>
            <a:xfrm flipH="1">
              <a:off x="4800600" y="4953000"/>
              <a:ext cx="7620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5562600" y="4953000"/>
              <a:ext cx="8382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4" name="Google Shape;974;p46"/>
            <p:cNvSpPr txBox="1"/>
            <p:nvPr/>
          </p:nvSpPr>
          <p:spPr>
            <a:xfrm>
              <a:off x="44958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6"/>
            <p:cNvSpPr txBox="1"/>
            <p:nvPr/>
          </p:nvSpPr>
          <p:spPr>
            <a:xfrm>
              <a:off x="60960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6"/>
            <p:cNvSpPr txBox="1"/>
            <p:nvPr/>
          </p:nvSpPr>
          <p:spPr>
            <a:xfrm>
              <a:off x="4495800" y="4862512"/>
              <a:ext cx="6858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True</a:t>
              </a:r>
              <a:endParaRPr/>
            </a:p>
          </p:txBody>
        </p:sp>
        <p:sp>
          <p:nvSpPr>
            <p:cNvPr id="977" name="Google Shape;977;p46"/>
            <p:cNvSpPr txBox="1"/>
            <p:nvPr/>
          </p:nvSpPr>
          <p:spPr>
            <a:xfrm>
              <a:off x="6019800" y="4876800"/>
              <a:ext cx="9906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False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984" name="Google Shape;984;p47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81200" y="1219200"/>
            <a:ext cx="6495238" cy="518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5" name="Google Shape;985;p47"/>
          <p:cNvGraphicFramePr/>
          <p:nvPr>
            <p:extLst>
              <p:ext uri="{D42A27DB-BD31-4B8C-83A1-F6EECF244321}">
                <p14:modId xmlns:p14="http://schemas.microsoft.com/office/powerpoint/2010/main" val="1860933020"/>
              </p:ext>
            </p:extLst>
          </p:nvPr>
        </p:nvGraphicFramePr>
        <p:xfrm>
          <a:off x="8839200" y="15240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9" r:id="rId5" imgW="1500188" imgH="484188" progId="Visio.Drawing.6">
                  <p:embed/>
                </p:oleObj>
              </mc:Choice>
              <mc:Fallback>
                <p:oleObj r:id="rId5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15240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" name="Google Shape;986;p47"/>
          <p:cNvGraphicFramePr/>
          <p:nvPr>
            <p:extLst>
              <p:ext uri="{D42A27DB-BD31-4B8C-83A1-F6EECF244321}">
                <p14:modId xmlns:p14="http://schemas.microsoft.com/office/powerpoint/2010/main" val="196627391"/>
              </p:ext>
            </p:extLst>
          </p:nvPr>
        </p:nvGraphicFramePr>
        <p:xfrm>
          <a:off x="8839200" y="25908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0" r:id="rId7" imgW="1400175" imgH="484188" progId="Visio.Drawing.6">
                  <p:embed/>
                </p:oleObj>
              </mc:Choice>
              <mc:Fallback>
                <p:oleObj r:id="rId7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25908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" name="Google Shape;987;p47"/>
          <p:cNvGraphicFramePr/>
          <p:nvPr>
            <p:extLst>
              <p:ext uri="{D42A27DB-BD31-4B8C-83A1-F6EECF244321}">
                <p14:modId xmlns:p14="http://schemas.microsoft.com/office/powerpoint/2010/main" val="265274252"/>
              </p:ext>
            </p:extLst>
          </p:nvPr>
        </p:nvGraphicFramePr>
        <p:xfrm>
          <a:off x="8839200" y="36576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1" r:id="rId9" imgW="1500188" imgH="484188" progId="Visio.Drawing.6">
                  <p:embed/>
                </p:oleObj>
              </mc:Choice>
              <mc:Fallback>
                <p:oleObj r:id="rId9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36576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8" name="Google Shape;988;p47"/>
          <p:cNvGraphicFramePr/>
          <p:nvPr>
            <p:extLst>
              <p:ext uri="{D42A27DB-BD31-4B8C-83A1-F6EECF244321}">
                <p14:modId xmlns:p14="http://schemas.microsoft.com/office/powerpoint/2010/main" val="1059687404"/>
              </p:ext>
            </p:extLst>
          </p:nvPr>
        </p:nvGraphicFramePr>
        <p:xfrm>
          <a:off x="8839200" y="47244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2" r:id="rId10" imgW="1400175" imgH="484188" progId="Visio.Drawing.6">
                  <p:embed/>
                </p:oleObj>
              </mc:Choice>
              <mc:Fallback>
                <p:oleObj r:id="rId10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47244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9" name="Google Shape;989;p47"/>
          <p:cNvGraphicFramePr/>
          <p:nvPr>
            <p:extLst>
              <p:ext uri="{D42A27DB-BD31-4B8C-83A1-F6EECF244321}">
                <p14:modId xmlns:p14="http://schemas.microsoft.com/office/powerpoint/2010/main" val="3379379179"/>
              </p:ext>
            </p:extLst>
          </p:nvPr>
        </p:nvGraphicFramePr>
        <p:xfrm>
          <a:off x="8839200" y="57912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3" r:id="rId12" imgW="1500188" imgH="484188" progId="Visio.Drawing.6">
                  <p:embed/>
                </p:oleObj>
              </mc:Choice>
              <mc:Fallback>
                <p:oleObj r:id="rId12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57912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0" name="Google Shape;990;p47"/>
          <p:cNvCxnSpPr/>
          <p:nvPr/>
        </p:nvCxnSpPr>
        <p:spPr>
          <a:xfrm>
            <a:off x="4953000" y="12573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47"/>
          <p:cNvCxnSpPr/>
          <p:nvPr/>
        </p:nvCxnSpPr>
        <p:spPr>
          <a:xfrm>
            <a:off x="6096000" y="22508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47"/>
          <p:cNvCxnSpPr/>
          <p:nvPr/>
        </p:nvCxnSpPr>
        <p:spPr>
          <a:xfrm>
            <a:off x="4314669" y="32414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7"/>
          <p:cNvCxnSpPr/>
          <p:nvPr/>
        </p:nvCxnSpPr>
        <p:spPr>
          <a:xfrm>
            <a:off x="4343400" y="43434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47"/>
          <p:cNvCxnSpPr/>
          <p:nvPr/>
        </p:nvCxnSpPr>
        <p:spPr>
          <a:xfrm>
            <a:off x="4343400" y="5410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"/>
          <p:cNvSpPr txBox="1">
            <a:spLocks noGrp="1"/>
          </p:cNvSpPr>
          <p:nvPr>
            <p:ph type="title"/>
          </p:nvPr>
        </p:nvSpPr>
        <p:spPr>
          <a:xfrm>
            <a:off x="838200" y="3024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Decision tree representation (</a:t>
            </a:r>
            <a:r>
              <a:rPr lang="en-US" sz="3200" b="1" dirty="0" err="1"/>
              <a:t>PlayTennis</a:t>
            </a:r>
            <a:r>
              <a:rPr lang="en-US" sz="3200" b="1" dirty="0"/>
              <a:t>)</a:t>
            </a:r>
            <a:endParaRPr dirty="0"/>
          </a:p>
        </p:txBody>
      </p:sp>
      <p:pic>
        <p:nvPicPr>
          <p:cNvPr id="647" name="Google Shape;647;p6"/>
          <p:cNvPicPr preferRelativeResize="0">
            <a:picLocks noGrp="1"/>
          </p:cNvPicPr>
          <p:nvPr>
            <p:ph type="dgm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295400"/>
            <a:ext cx="70104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"/>
          <p:cNvSpPr txBox="1"/>
          <p:nvPr/>
        </p:nvSpPr>
        <p:spPr>
          <a:xfrm>
            <a:off x="2209800" y="5715000"/>
            <a:ext cx="761999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〈</a:t>
            </a:r>
            <a:r>
              <a:rPr lang="en-US" sz="2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Outlook=Sunny, Temp=Hot, Humidity=High, Wind=Strong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〉?    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8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1001" name="Google Shape;1001;p48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44687" y="1376362"/>
            <a:ext cx="5870169" cy="480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2" name="Google Shape;1002;p48"/>
          <p:cNvGraphicFramePr/>
          <p:nvPr>
            <p:extLst>
              <p:ext uri="{D42A27DB-BD31-4B8C-83A1-F6EECF244321}">
                <p14:modId xmlns:p14="http://schemas.microsoft.com/office/powerpoint/2010/main" val="2659112899"/>
              </p:ext>
            </p:extLst>
          </p:nvPr>
        </p:nvGraphicFramePr>
        <p:xfrm>
          <a:off x="8802686" y="1501397"/>
          <a:ext cx="15605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8" r:id="rId5" imgW="1560513" imgH="484187" progId="Visio.Drawing.6">
                  <p:embed/>
                </p:oleObj>
              </mc:Choice>
              <mc:Fallback>
                <p:oleObj r:id="rId5" imgW="1560513" imgH="484187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1501397"/>
                        <a:ext cx="156051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" name="Google Shape;1003;p48"/>
          <p:cNvGraphicFramePr/>
          <p:nvPr>
            <p:extLst>
              <p:ext uri="{D42A27DB-BD31-4B8C-83A1-F6EECF244321}">
                <p14:modId xmlns:p14="http://schemas.microsoft.com/office/powerpoint/2010/main" val="3160108069"/>
              </p:ext>
            </p:extLst>
          </p:nvPr>
        </p:nvGraphicFramePr>
        <p:xfrm>
          <a:off x="8802686" y="2505489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9" r:id="rId7" imgW="1560513" imgH="484188" progId="Visio.Drawing.6">
                  <p:embed/>
                </p:oleObj>
              </mc:Choice>
              <mc:Fallback>
                <p:oleObj r:id="rId7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2505489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4" name="Google Shape;1004;p48"/>
          <p:cNvGraphicFramePr/>
          <p:nvPr>
            <p:extLst>
              <p:ext uri="{D42A27DB-BD31-4B8C-83A1-F6EECF244321}">
                <p14:modId xmlns:p14="http://schemas.microsoft.com/office/powerpoint/2010/main" val="3015499106"/>
              </p:ext>
            </p:extLst>
          </p:nvPr>
        </p:nvGraphicFramePr>
        <p:xfrm>
          <a:off x="8802686" y="3545302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0" r:id="rId8" imgW="1560513" imgH="484188" progId="Visio.Drawing.6">
                  <p:embed/>
                </p:oleObj>
              </mc:Choice>
              <mc:Fallback>
                <p:oleObj r:id="rId8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3545302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" name="Google Shape;1005;p48"/>
          <p:cNvGraphicFramePr/>
          <p:nvPr>
            <p:extLst>
              <p:ext uri="{D42A27DB-BD31-4B8C-83A1-F6EECF244321}">
                <p14:modId xmlns:p14="http://schemas.microsoft.com/office/powerpoint/2010/main" val="2789059463"/>
              </p:ext>
            </p:extLst>
          </p:nvPr>
        </p:nvGraphicFramePr>
        <p:xfrm>
          <a:off x="8802687" y="4473574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1" r:id="rId9" imgW="1560513" imgH="484188" progId="Visio.Drawing.6">
                  <p:embed/>
                </p:oleObj>
              </mc:Choice>
              <mc:Fallback>
                <p:oleObj r:id="rId9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7" y="4473574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" name="Google Shape;1006;p48"/>
          <p:cNvGraphicFramePr/>
          <p:nvPr>
            <p:extLst>
              <p:ext uri="{D42A27DB-BD31-4B8C-83A1-F6EECF244321}">
                <p14:modId xmlns:p14="http://schemas.microsoft.com/office/powerpoint/2010/main" val="3513363644"/>
              </p:ext>
            </p:extLst>
          </p:nvPr>
        </p:nvGraphicFramePr>
        <p:xfrm>
          <a:off x="8863012" y="5513387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2" r:id="rId10" imgW="1500188" imgH="484188" progId="Visio.Drawing.6">
                  <p:embed/>
                </p:oleObj>
              </mc:Choice>
              <mc:Fallback>
                <p:oleObj r:id="rId10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63012" y="5513387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07" name="Google Shape;1007;p48"/>
          <p:cNvCxnSpPr/>
          <p:nvPr/>
        </p:nvCxnSpPr>
        <p:spPr>
          <a:xfrm>
            <a:off x="6211887" y="1219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48"/>
          <p:cNvCxnSpPr/>
          <p:nvPr/>
        </p:nvCxnSpPr>
        <p:spPr>
          <a:xfrm>
            <a:off x="5145087" y="22903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48"/>
          <p:cNvCxnSpPr/>
          <p:nvPr/>
        </p:nvCxnSpPr>
        <p:spPr>
          <a:xfrm>
            <a:off x="6211887" y="32047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48"/>
          <p:cNvCxnSpPr/>
          <p:nvPr/>
        </p:nvCxnSpPr>
        <p:spPr>
          <a:xfrm>
            <a:off x="6211887" y="4258468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48"/>
          <p:cNvCxnSpPr/>
          <p:nvPr/>
        </p:nvCxnSpPr>
        <p:spPr>
          <a:xfrm>
            <a:off x="2478087" y="518636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Bagging Example</a:t>
            </a:r>
            <a:endParaRPr/>
          </a:p>
        </p:txBody>
      </p:sp>
      <p:sp>
        <p:nvSpPr>
          <p:cNvPr id="1018" name="Google Shape;1018;p49"/>
          <p:cNvSpPr txBox="1">
            <a:spLocks noGrp="1"/>
          </p:cNvSpPr>
          <p:nvPr>
            <p:ph type="body" sz="quarter" idx="13"/>
          </p:nvPr>
        </p:nvSpPr>
        <p:spPr>
          <a:xfrm>
            <a:off x="685800" y="1066800"/>
            <a:ext cx="101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14300" indent="0">
              <a:spcBef>
                <a:spcPts val="0"/>
              </a:spcBef>
              <a:buSzPts val="3200"/>
              <a:buNone/>
            </a:pPr>
            <a:r>
              <a:rPr lang="en-US" sz="2000" b="1" dirty="0">
                <a:solidFill>
                  <a:srgbClr val="002060"/>
                </a:solidFill>
              </a:rPr>
              <a:t>Summary of Training </a:t>
            </a:r>
            <a:r>
              <a:rPr lang="en-US" sz="2000" b="1" dirty="0" smtClean="0">
                <a:solidFill>
                  <a:srgbClr val="002060"/>
                </a:solidFill>
              </a:rPr>
              <a:t>set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1019" name="Google Shape;1019;p49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048000" y="1676400"/>
            <a:ext cx="59436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49"/>
          <p:cNvSpPr txBox="1">
            <a:spLocks noGrp="1"/>
          </p:cNvSpPr>
          <p:nvPr>
            <p:ph type="dt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1" name="Google Shape;1021;p49"/>
          <p:cNvSpPr txBox="1">
            <a:spLocks noGrp="1"/>
          </p:cNvSpPr>
          <p:nvPr>
            <p:ph type="ftr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/>
              <a:t>Introduction to Data Mining, 2nd Edition</a:t>
            </a:r>
            <a:endParaRPr/>
          </a:p>
        </p:txBody>
      </p:sp>
      <p:sp>
        <p:nvSpPr>
          <p:cNvPr id="1022" name="Google Shape;1022;p49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1028" name="Google Shape;1028;p50"/>
          <p:cNvSpPr txBox="1">
            <a:spLocks noGrp="1"/>
          </p:cNvSpPr>
          <p:nvPr>
            <p:ph type="body" sz="quarter" idx="13"/>
          </p:nvPr>
        </p:nvSpPr>
        <p:spPr>
          <a:xfrm>
            <a:off x="762000" y="1219201"/>
            <a:ext cx="1016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Assume test set is the same as the original data</a:t>
            </a:r>
            <a:endParaRPr dirty="0"/>
          </a:p>
          <a:p>
            <a:pPr marL="342900">
              <a:spcBef>
                <a:spcPts val="480"/>
              </a:spcBef>
              <a:buSzPts val="2400"/>
            </a:pPr>
            <a:r>
              <a:rPr lang="en-US" dirty="0"/>
              <a:t>Use majority vote to determine class of ensemble classifier</a:t>
            </a:r>
            <a:endParaRPr dirty="0"/>
          </a:p>
        </p:txBody>
      </p:sp>
      <p:pic>
        <p:nvPicPr>
          <p:cNvPr id="1029" name="Google Shape;1029;p50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124200" y="2057400"/>
            <a:ext cx="6934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0"/>
          <p:cNvSpPr txBox="1">
            <a:spLocks noGrp="1"/>
          </p:cNvSpPr>
          <p:nvPr>
            <p:ph type="dt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3" name="Google Shape;1033;p50"/>
          <p:cNvSpPr txBox="1">
            <a:spLocks noGrp="1"/>
          </p:cNvSpPr>
          <p:nvPr>
            <p:ph type="ftr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/>
              <a:t>Introduction to Data Mining, 2nd Edition</a:t>
            </a:r>
            <a:endParaRPr/>
          </a:p>
        </p:txBody>
      </p:sp>
      <p:sp>
        <p:nvSpPr>
          <p:cNvPr id="1034" name="Google Shape;1034;p50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52</a:t>
            </a:fld>
            <a:endParaRPr/>
          </a:p>
        </p:txBody>
      </p:sp>
      <p:sp>
        <p:nvSpPr>
          <p:cNvPr id="1030" name="Google Shape;1030;p50"/>
          <p:cNvSpPr/>
          <p:nvPr/>
        </p:nvSpPr>
        <p:spPr>
          <a:xfrm>
            <a:off x="3124200" y="5486400"/>
            <a:ext cx="6934200" cy="304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0"/>
          <p:cNvSpPr txBox="1"/>
          <p:nvPr/>
        </p:nvSpPr>
        <p:spPr>
          <a:xfrm>
            <a:off x="1828800" y="5334000"/>
            <a:ext cx="114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 Class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51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Bagging Algorithm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1" name="Google Shape;1041;p51"/>
          <p:cNvSpPr txBox="1">
            <a:spLocks noGrp="1"/>
          </p:cNvSpPr>
          <p:nvPr>
            <p:ph type="dt" idx="4294967295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2" name="Google Shape;1042;p51"/>
          <p:cNvSpPr txBox="1">
            <a:spLocks noGrp="1"/>
          </p:cNvSpPr>
          <p:nvPr>
            <p:ph type="ftr" idx="4294967295"/>
          </p:nvPr>
        </p:nvSpPr>
        <p:spPr>
          <a:xfrm>
            <a:off x="8896350" y="6356350"/>
            <a:ext cx="32956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Introduction to Data Mining, 2nd Edition</a:t>
            </a:r>
            <a:endParaRPr/>
          </a:p>
        </p:txBody>
      </p:sp>
      <p:sp>
        <p:nvSpPr>
          <p:cNvPr id="1043" name="Google Shape;1043;p51"/>
          <p:cNvSpPr txBox="1">
            <a:spLocks noGrp="1"/>
          </p:cNvSpPr>
          <p:nvPr>
            <p:ph type="sldNum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/>
              <a:t>53</a:t>
            </a:fld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BC6E3B61-8B02-4A89-ACD5-776CE969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1080037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1828800"/>
            <a:ext cx="5105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segment: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II</a:t>
            </a:r>
            <a:br>
              <a:rPr lang="en-US" dirty="0" smtClean="0"/>
            </a:br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1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 smtClean="0"/>
              <a:t>Segment </a:t>
            </a:r>
            <a:r>
              <a:rPr lang="en-US" b="1" dirty="0"/>
              <a:t>Content</a:t>
            </a:r>
            <a:endParaRPr b="1" dirty="0"/>
          </a:p>
        </p:txBody>
      </p:sp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25" name="Google Shape;625;p3"/>
          <p:cNvSpPr txBox="1">
            <a:spLocks noGrp="1"/>
          </p:cNvSpPr>
          <p:nvPr>
            <p:ph type="sldNum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56</a:t>
            </a:fld>
            <a:endParaRPr/>
          </a:p>
        </p:txBody>
      </p:sp>
      <p:sp>
        <p:nvSpPr>
          <p:cNvPr id="626" name="Google Shape;626;p3"/>
          <p:cNvSpPr/>
          <p:nvPr/>
        </p:nvSpPr>
        <p:spPr>
          <a:xfrm>
            <a:off x="1066800" y="1828801"/>
            <a:ext cx="7467600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Boosting Technique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AdaBoost</a:t>
            </a:r>
            <a:endParaRPr lang="en-US" dirty="0" smtClean="0">
              <a:solidFill>
                <a:schemeClr val="dk1"/>
              </a:solidFill>
              <a:latin typeface="Helvetica" panose="020B0604020202020204" pitchFamily="34" charset="0"/>
              <a:ea typeface="Tahoma"/>
              <a:cs typeface="Helvetica" panose="020B0604020202020204" pitchFamily="34" charset="0"/>
              <a:sym typeface="Tahoma"/>
            </a:endParaRP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Random </a:t>
            </a:r>
            <a:r>
              <a:rPr lang="en-US" dirty="0">
                <a:solidFill>
                  <a:schemeClr val="dk1"/>
                </a:solidFill>
                <a:latin typeface="Helvetica" panose="020B0604020202020204" pitchFamily="34" charset="0"/>
                <a:ea typeface="Tahoma"/>
                <a:cs typeface="Helvetica" panose="020B0604020202020204" pitchFamily="34" charset="0"/>
                <a:sym typeface="Tahoma"/>
              </a:rPr>
              <a:t>Forest</a:t>
            </a:r>
            <a:endParaRPr dirty="0">
              <a:solidFill>
                <a:schemeClr val="dk1"/>
              </a:solidFill>
              <a:latin typeface="Helvetica" panose="020B0604020202020204" pitchFamily="34" charset="0"/>
              <a:ea typeface="Tahoma"/>
              <a:cs typeface="Helvetica" panose="020B0604020202020204" pitchFamily="34" charset="0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023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xmlns="" id="{6E3783C3-BBA6-413C-B4B8-C8CA9782B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AE831A9F-6A50-4338-B6BB-9792E093F9D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An iterative procedure to adaptively change distribution of training data by focusing more on previously misclassified records</a:t>
            </a:r>
          </a:p>
          <a:p>
            <a:pPr lvl="1"/>
            <a:r>
              <a:rPr lang="en-US" altLang="en-US" dirty="0"/>
              <a:t>Initially, all N records are assigned equal weights (for being selected for training)</a:t>
            </a:r>
          </a:p>
          <a:p>
            <a:pPr lvl="1"/>
            <a:r>
              <a:rPr lang="en-US" altLang="en-US" dirty="0"/>
              <a:t>Unlike bagging, weights may change at the end of each boosting 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E03ABE-BAB4-924F-93F5-FDFE4C8B79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2CFC0D-3B91-4E5F-97EA-455364DFCF0D}" type="slidenum">
              <a:rPr lang="en-US" altLang="en-US" sz="1200">
                <a:solidFill>
                  <a:srgbClr val="898989"/>
                </a:solidFill>
              </a:rPr>
              <a:pPr/>
              <a:t>57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15F9E56-5656-4CA1-AC56-DE4FE4EC49F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9732B276-AD5D-4DB1-9AAC-E7B02F6F6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24579" name="Rectangle 13">
            <a:extLst>
              <a:ext uri="{FF2B5EF4-FFF2-40B4-BE49-F238E27FC236}">
                <a16:creationId xmlns:a16="http://schemas.microsoft.com/office/drawing/2014/main" xmlns="" id="{F36BE517-BE32-43C1-91A0-17D70E87E58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1981199"/>
          </a:xfrm>
        </p:spPr>
        <p:txBody>
          <a:bodyPr/>
          <a:lstStyle/>
          <a:p>
            <a:pPr>
              <a:spcBef>
                <a:spcPts val="534"/>
              </a:spcBef>
            </a:pPr>
            <a:r>
              <a:rPr lang="en-US" altLang="en-US" dirty="0"/>
              <a:t>An iterative procedure to adaptively change distribution of training data by focusing more on previously misclassified records</a:t>
            </a:r>
          </a:p>
          <a:p>
            <a:pPr lvl="1">
              <a:spcBef>
                <a:spcPts val="534"/>
              </a:spcBef>
            </a:pPr>
            <a:r>
              <a:rPr lang="en-US" altLang="en-US" dirty="0"/>
              <a:t>Initially, all N records are assigned equal weights (for being selected for training)</a:t>
            </a:r>
          </a:p>
          <a:p>
            <a:pPr lvl="1">
              <a:spcBef>
                <a:spcPts val="534"/>
              </a:spcBef>
            </a:pPr>
            <a:r>
              <a:rPr lang="en-US" altLang="en-US" dirty="0"/>
              <a:t>Unlike bagging, weights may change at the end of each boosting round</a:t>
            </a:r>
          </a:p>
          <a:p>
            <a:pPr>
              <a:spcBef>
                <a:spcPts val="534"/>
              </a:spcBef>
            </a:pPr>
            <a:r>
              <a:rPr lang="en-US" altLang="en-US" dirty="0" smtClean="0"/>
              <a:t>Records </a:t>
            </a:r>
            <a:r>
              <a:rPr lang="en-US" altLang="en-US" dirty="0"/>
              <a:t>that are wrongly classified will have their weights increased in the next round</a:t>
            </a:r>
          </a:p>
          <a:p>
            <a:pPr>
              <a:spcBef>
                <a:spcPts val="534"/>
              </a:spcBef>
            </a:pPr>
            <a:r>
              <a:rPr lang="en-US" altLang="en-US" dirty="0"/>
              <a:t>Records that are classified correctly will have their weights decreased in the next 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xmlns="" id="{AB545518-325B-4928-9A4A-15ACCE89D74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3657600"/>
            <a:ext cx="8077200" cy="95250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33E834-D020-9A48-A3BA-24270E3F64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2851D7-7531-495F-B9FC-99F5955A9BF7}" type="slidenum">
              <a:rPr lang="en-US" altLang="en-US" sz="1200">
                <a:solidFill>
                  <a:srgbClr val="898989"/>
                </a:solidFill>
              </a:rPr>
              <a:pPr/>
              <a:t>58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3C4C6D4-0B10-4370-9BB9-FBC42EDE118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  <p:sp>
        <p:nvSpPr>
          <p:cNvPr id="24581" name="Oval 7">
            <a:extLst>
              <a:ext uri="{FF2B5EF4-FFF2-40B4-BE49-F238E27FC236}">
                <a16:creationId xmlns:a16="http://schemas.microsoft.com/office/drawing/2014/main" xmlns="" id="{46DD3046-09FA-4E05-A54C-67A9E2CE1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2" name="Oval 8">
            <a:extLst>
              <a:ext uri="{FF2B5EF4-FFF2-40B4-BE49-F238E27FC236}">
                <a16:creationId xmlns:a16="http://schemas.microsoft.com/office/drawing/2014/main" xmlns="" id="{F3E96349-CE6D-405A-96B2-B53BBAFED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3" name="Oval 9">
            <a:extLst>
              <a:ext uri="{FF2B5EF4-FFF2-40B4-BE49-F238E27FC236}">
                <a16:creationId xmlns:a16="http://schemas.microsoft.com/office/drawing/2014/main" xmlns="" id="{B3B7753E-F88C-4279-B87E-FD0AC0F0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4" name="Oval 10">
            <a:extLst>
              <a:ext uri="{FF2B5EF4-FFF2-40B4-BE49-F238E27FC236}">
                <a16:creationId xmlns:a16="http://schemas.microsoft.com/office/drawing/2014/main" xmlns="" id="{0C89075D-66F0-4F75-A37A-4803F1B8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5" name="Oval 11">
            <a:extLst>
              <a:ext uri="{FF2B5EF4-FFF2-40B4-BE49-F238E27FC236}">
                <a16:creationId xmlns:a16="http://schemas.microsoft.com/office/drawing/2014/main" xmlns="" id="{CFE0E13B-5BD9-4B21-B274-C9EB52BA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6" name="Text Box 12">
            <a:extLst>
              <a:ext uri="{FF2B5EF4-FFF2-40B4-BE49-F238E27FC236}">
                <a16:creationId xmlns:a16="http://schemas.microsoft.com/office/drawing/2014/main" xmlns="" id="{C5557D36-EF10-4B78-AEE5-2E707EAEF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876800"/>
            <a:ext cx="96012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/>
              <a:t> Example 4 is hard to classify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/>
              <a:t> Its weight is increased, therefore it is more likely to be chosen again in subsequent rounds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5F852B92-80B8-47CF-AB96-8489002FB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AdaBoost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7954D60A-F6E8-4007-8E59-CED6DDA9DCF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981200"/>
            <a:ext cx="5715000" cy="2728913"/>
          </a:xfrm>
        </p:spPr>
        <p:txBody>
          <a:bodyPr>
            <a:normAutofit/>
          </a:bodyPr>
          <a:lstStyle/>
          <a:p>
            <a:r>
              <a:rPr lang="en-US" altLang="en-US" sz="1900" dirty="0"/>
              <a:t>Base classifiers: C</a:t>
            </a:r>
            <a:r>
              <a:rPr lang="en-US" altLang="en-US" sz="1900" baseline="-25000" dirty="0"/>
              <a:t>1</a:t>
            </a:r>
            <a:r>
              <a:rPr lang="en-US" altLang="en-US" sz="1900" dirty="0"/>
              <a:t>, C</a:t>
            </a:r>
            <a:r>
              <a:rPr lang="en-US" altLang="en-US" sz="1900" baseline="-25000" dirty="0"/>
              <a:t>2</a:t>
            </a:r>
            <a:r>
              <a:rPr lang="en-US" altLang="en-US" sz="1900" dirty="0"/>
              <a:t>, …, </a:t>
            </a:r>
            <a:r>
              <a:rPr lang="en-US" altLang="en-US" sz="1900" dirty="0" smtClean="0"/>
              <a:t>C</a:t>
            </a:r>
            <a:r>
              <a:rPr lang="en-US" altLang="en-US" sz="1900" baseline="-25000" dirty="0" smtClean="0"/>
              <a:t>T</a:t>
            </a:r>
            <a:endParaRPr lang="en-US" altLang="en-US" sz="1900" dirty="0"/>
          </a:p>
          <a:p>
            <a:r>
              <a:rPr lang="en-US" altLang="en-US" sz="1900" dirty="0"/>
              <a:t>Error rate of a base classifier: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1828800" lvl="4" indent="0">
              <a:buNone/>
            </a:pPr>
            <a:endParaRPr lang="en-US" altLang="en-US" dirty="0"/>
          </a:p>
          <a:p>
            <a:r>
              <a:rPr lang="en-US" altLang="en-US" sz="1900" dirty="0"/>
              <a:t>Importance of a </a:t>
            </a:r>
            <a:r>
              <a:rPr lang="en-US" altLang="en-US" sz="1900" dirty="0" smtClean="0"/>
              <a:t>classifier </a:t>
            </a:r>
            <a:endParaRPr lang="en-US" altLang="en-US" sz="1900" dirty="0"/>
          </a:p>
          <a:p>
            <a:pPr lvl="4"/>
            <a:endParaRPr lang="en-US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5" name="Picture 12">
            <a:extLst>
              <a:ext uri="{FF2B5EF4-FFF2-40B4-BE49-F238E27FC236}">
                <a16:creationId xmlns:a16="http://schemas.microsoft.com/office/drawing/2014/main" xmlns="" id="{53DE4BA0-833E-4E68-BAD3-ABED56A03E0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8"/>
          <a:stretch>
            <a:fillRect/>
          </a:stretch>
        </p:blipFill>
        <p:spPr>
          <a:xfrm>
            <a:off x="6172200" y="1676400"/>
            <a:ext cx="4800600" cy="381000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A24D4E-D546-9D4F-82A4-871C8ECF8B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6F1776-00FB-4E64-926E-FB5E7699671A}" type="slidenum">
              <a:rPr lang="en-US" altLang="en-US" sz="1200">
                <a:solidFill>
                  <a:srgbClr val="898989"/>
                </a:solidFill>
              </a:rPr>
              <a:pPr/>
              <a:t>59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518200-645D-43F4-8998-2CBC3F650B3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72550" y="6356350"/>
            <a:ext cx="32194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  <p:graphicFrame>
        <p:nvGraphicFramePr>
          <p:cNvPr id="25604" name="Object 3">
            <a:extLst>
              <a:ext uri="{FF2B5EF4-FFF2-40B4-BE49-F238E27FC236}">
                <a16:creationId xmlns:a16="http://schemas.microsoft.com/office/drawing/2014/main" xmlns="" id="{938F91A0-BDE2-4A07-9206-DCA7E78C8A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025315"/>
              </p:ext>
            </p:extLst>
          </p:nvPr>
        </p:nvGraphicFramePr>
        <p:xfrm>
          <a:off x="1828800" y="4267200"/>
          <a:ext cx="2133600" cy="914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2" name="Equation" r:id="rId5" imgW="18211800" imgH="8334375" progId="Equation.3">
                  <p:embed/>
                </p:oleObj>
              </mc:Choice>
              <mc:Fallback>
                <p:oleObj name="Equation" r:id="rId5" imgW="18211800" imgH="83343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67200"/>
                        <a:ext cx="2133600" cy="914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TextBox 4">
            <a:extLst>
              <a:ext uri="{FF2B5EF4-FFF2-40B4-BE49-F238E27FC236}">
                <a16:creationId xmlns:a16="http://schemas.microsoft.com/office/drawing/2014/main" xmlns="" id="{B8D69C3E-708F-4A78-B181-426AEFCC6BB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657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2895600"/>
            <a:ext cx="5410200" cy="3176587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Decision trees expressivity</a:t>
            </a:r>
            <a:endParaRPr/>
          </a:p>
        </p:txBody>
      </p:sp>
      <p:sp>
        <p:nvSpPr>
          <p:cNvPr id="656" name="Google Shape;656;p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742950" lvl="1" indent="-285750">
              <a:spcBef>
                <a:spcPts val="400"/>
              </a:spcBef>
              <a:buSzPts val="2000"/>
              <a:buNone/>
            </a:pPr>
            <a:r>
              <a:rPr lang="en-US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Outlook = Sunny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∧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Humidity = Normal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) ∨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Outlook = Overcast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) ∨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Outlook = Rain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∧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Wind = Weak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trees represent a disjunction of conjunctions on constraints on the value of </a:t>
            </a:r>
            <a:r>
              <a:rPr lang="en-US" dirty="0" smtClean="0"/>
              <a:t>attributes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141A2547-6621-4F6A-A174-05A2D3D2C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B9155E0D-5A3D-4A67-AB22-87106EE0EEC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>
            <a:noAutofit/>
          </a:bodyPr>
          <a:lstStyle/>
          <a:p>
            <a:r>
              <a:rPr lang="en-US" altLang="en-US" dirty="0"/>
              <a:t>Weight </a:t>
            </a:r>
            <a:r>
              <a:rPr lang="en-US" altLang="en-US" dirty="0" smtClean="0"/>
              <a:t>update for j-</a:t>
            </a:r>
            <a:r>
              <a:rPr lang="en-US" altLang="en-US" dirty="0" err="1" smtClean="0"/>
              <a:t>th</a:t>
            </a:r>
            <a:r>
              <a:rPr lang="en-US" altLang="en-US" dirty="0" smtClean="0"/>
              <a:t> training data at </a:t>
            </a:r>
            <a:r>
              <a:rPr lang="en-US" altLang="en-US" dirty="0" err="1" smtClean="0"/>
              <a:t>i-th</a:t>
            </a:r>
            <a:r>
              <a:rPr lang="en-US" altLang="en-US" dirty="0" smtClean="0"/>
              <a:t> step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If </a:t>
            </a:r>
            <a:r>
              <a:rPr lang="en-US" altLang="en-US" dirty="0"/>
              <a:t>any intermediate rounds produce error rate higher than 50%, the weights are reverted back to 1/n and the resampling procedure is repeated</a:t>
            </a:r>
          </a:p>
          <a:p>
            <a:r>
              <a:rPr lang="en-US" altLang="en-US" dirty="0" smtClean="0"/>
              <a:t>Classification</a:t>
            </a:r>
            <a:endParaRPr lang="en-US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7877DF-BDD1-EB4A-BA71-7A64D1FE2B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D5E1B2-FEC5-4365-8863-B56D1DCFB892}" type="slidenum">
              <a:rPr lang="en-US" altLang="en-US" sz="1200">
                <a:solidFill>
                  <a:srgbClr val="898989"/>
                </a:solidFill>
              </a:rPr>
              <a:pPr/>
              <a:t>60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91E4109-50A7-44BC-BE48-34FD4FDC07C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  <p:pic>
        <p:nvPicPr>
          <p:cNvPr id="26629" name="TextBox 8">
            <a:extLst>
              <a:ext uri="{FF2B5EF4-FFF2-40B4-BE49-F238E27FC236}">
                <a16:creationId xmlns:a16="http://schemas.microsoft.com/office/drawing/2014/main" xmlns="" id="{62F97FB4-706B-4DB9-A50B-5D0739D718C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-55418"/>
            <a:ext cx="4343400" cy="599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TextBox 9">
            <a:extLst>
              <a:ext uri="{FF2B5EF4-FFF2-40B4-BE49-F238E27FC236}">
                <a16:creationId xmlns:a16="http://schemas.microsoft.com/office/drawing/2014/main" xmlns="" id="{348BF833-621C-431B-B7C7-735DE8822D31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29000"/>
            <a:ext cx="3657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Equation 1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0" y="914400"/>
            <a:ext cx="8738344" cy="5105400"/>
            <a:chOff x="1524000" y="1066800"/>
            <a:chExt cx="8738344" cy="5105400"/>
          </a:xfrm>
        </p:grpSpPr>
        <p:pic>
          <p:nvPicPr>
            <p:cNvPr id="27652" name="Picture 6">
              <a:extLst>
                <a:ext uri="{FF2B5EF4-FFF2-40B4-BE49-F238E27FC236}">
                  <a16:creationId xmlns:a16="http://schemas.microsoft.com/office/drawing/2014/main" xmlns="" id="{5BE9EBDD-1890-4798-889B-2E43A86EA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066800"/>
              <a:ext cx="8738344" cy="510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524000" y="1143000"/>
              <a:ext cx="8458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AD83D6ED-48B7-4C58-B91B-87B02EF1B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FCF0E6D-F8E7-4DA3-AA87-6608E2FA529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077200" y="4724400"/>
            <a:ext cx="609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955166" y="4648200"/>
            <a:ext cx="29367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012CD175-0674-40FB-B5C4-101E7C7EB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3C31CB6E-EC00-461B-A711-6726BAEC6AF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Classifier </a:t>
            </a:r>
            <a:r>
              <a:rPr lang="en-US" altLang="en-US" dirty="0"/>
              <a:t>is a decision stump</a:t>
            </a:r>
          </a:p>
          <a:p>
            <a:pPr lvl="1"/>
            <a:r>
              <a:rPr lang="en-US" altLang="en-US" dirty="0"/>
              <a:t>Decision rule:  </a:t>
            </a:r>
            <a:r>
              <a:rPr lang="en-US" altLang="en-US" dirty="0" smtClean="0"/>
              <a:t>x </a:t>
            </a:r>
            <a:r>
              <a:rPr lang="en-US" altLang="en-US" dirty="0">
                <a:sym typeface="Symbol" panose="05050102010706020507" pitchFamily="18" charset="2"/>
              </a:rPr>
              <a:t> k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versus </a:t>
            </a:r>
            <a:r>
              <a:rPr lang="en-US" altLang="en-US" dirty="0"/>
              <a:t>x &gt; k</a:t>
            </a:r>
          </a:p>
          <a:p>
            <a:pPr lvl="1"/>
            <a:r>
              <a:rPr lang="en-US" altLang="en-US" dirty="0"/>
              <a:t>Split point k is chosen based on entropy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Consider </a:t>
            </a:r>
            <a:r>
              <a:rPr lang="en-US" altLang="en-US" dirty="0" smtClean="0"/>
              <a:t>this one dimensional dataset</a:t>
            </a:r>
            <a:endParaRPr lang="en-US" altLang="en-US" dirty="0"/>
          </a:p>
          <a:p>
            <a:endParaRPr lang="en-IN" dirty="0"/>
          </a:p>
        </p:txBody>
      </p:sp>
      <p:graphicFrame>
        <p:nvGraphicFramePr>
          <p:cNvPr id="28676" name="Object 2">
            <a:extLst>
              <a:ext uri="{FF2B5EF4-FFF2-40B4-BE49-F238E27FC236}">
                <a16:creationId xmlns:a16="http://schemas.microsoft.com/office/drawing/2014/main" xmlns="" id="{65DADCFE-23A9-4E61-ABFA-4AFC2866A921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7321549"/>
              </p:ext>
            </p:extLst>
          </p:nvPr>
        </p:nvGraphicFramePr>
        <p:xfrm>
          <a:off x="1295400" y="1447800"/>
          <a:ext cx="9220200" cy="147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" name="Visio" r:id="rId4" imgW="6270295" imgH="1004995" progId="Visio.Drawing.6">
                  <p:embed/>
                </p:oleObj>
              </mc:Choice>
              <mc:Fallback>
                <p:oleObj name="Visio" r:id="rId4" imgW="6270295" imgH="100499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9220200" cy="14771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CA7900C-8EBA-0340-BBD4-7DB86E9363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BE8F19-3195-4DB6-9486-BEBFC81CFD4F}" type="slidenum">
              <a:rPr lang="en-US" altLang="en-US" sz="1200">
                <a:solidFill>
                  <a:srgbClr val="898989"/>
                </a:solidFill>
              </a:rPr>
              <a:pPr/>
              <a:t>62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A713544-777B-40D0-89F8-7E65D2665CE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  <p:sp>
        <p:nvSpPr>
          <p:cNvPr id="28677" name="Oval 5">
            <a:extLst>
              <a:ext uri="{FF2B5EF4-FFF2-40B4-BE49-F238E27FC236}">
                <a16:creationId xmlns:a16="http://schemas.microsoft.com/office/drawing/2014/main" xmlns="" id="{CB758B22-DE11-45E7-97FD-C9968838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491" y="4114802"/>
            <a:ext cx="1648691" cy="984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x </a:t>
            </a:r>
            <a:r>
              <a:rPr lang="en-US" altLang="en-US" sz="1800">
                <a:sym typeface="Symbol" panose="05050102010706020507" pitchFamily="18" charset="2"/>
              </a:rPr>
              <a:t> k</a:t>
            </a:r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xmlns="" id="{02BA9675-DC02-4140-82D2-0522AD368B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7527" y="5099074"/>
            <a:ext cx="969818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7">
            <a:extLst>
              <a:ext uri="{FF2B5EF4-FFF2-40B4-BE49-F238E27FC236}">
                <a16:creationId xmlns:a16="http://schemas.microsoft.com/office/drawing/2014/main" xmlns="" id="{EF83825C-A326-43B8-8A74-AD471B2C8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7345" y="5099074"/>
            <a:ext cx="1066800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xmlns="" id="{839F340E-D249-4B7A-832D-C87C05BE8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605047"/>
            <a:ext cx="872836" cy="33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600" dirty="0" err="1"/>
              <a:t>y</a:t>
            </a:r>
            <a:r>
              <a:rPr lang="en-US" altLang="en-US" sz="1600" baseline="-25000" dirty="0" err="1"/>
              <a:t>left</a:t>
            </a:r>
            <a:endParaRPr lang="en-US" altLang="en-US" sz="1800" dirty="0"/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xmlns="" id="{4A855A4F-3D62-45AF-A88B-494C501D6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562600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 dirty="0" err="1"/>
              <a:t>y</a:t>
            </a:r>
            <a:r>
              <a:rPr lang="en-US" altLang="en-US" sz="1600" baseline="-25000" dirty="0" err="1"/>
              <a:t>right</a:t>
            </a:r>
            <a:endParaRPr lang="en-US" altLang="en-US" sz="1600" dirty="0"/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xmlns="" id="{4B8547C0-79C0-4F5A-ADA5-A73EB050F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969204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True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xmlns="" id="{9E343018-CD3F-4A41-8D26-31BB7B136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236" y="4969204"/>
            <a:ext cx="1260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False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29699" name="Rectangle 6">
            <a:extLst>
              <a:ext uri="{FF2B5EF4-FFF2-40B4-BE49-F238E27FC236}">
                <a16:creationId xmlns:a16="http://schemas.microsoft.com/office/drawing/2014/main" xmlns="" id="{7DA00226-F7EA-4A93-901A-172FE6A950D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990600" y="4953000"/>
            <a:ext cx="10160000" cy="1433514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Summary</a:t>
            </a:r>
            <a:r>
              <a:rPr lang="en-US" alt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Training sets for the first 3 boosting </a:t>
            </a:r>
            <a:r>
              <a:rPr lang="en-US" altLang="en-US" dirty="0" smtClean="0"/>
              <a:t>rounds</a:t>
            </a:r>
            <a:endParaRPr lang="en-US" altLang="en-US" dirty="0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xmlns="" id="{818561EA-F77E-4F68-AD4D-256013F2E4B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600200"/>
            <a:ext cx="6553200" cy="3124200"/>
          </a:xfrm>
          <a:noFill/>
        </p:spPr>
      </p:pic>
      <p:pic>
        <p:nvPicPr>
          <p:cNvPr id="29704" name="Picture 140">
            <a:extLst>
              <a:ext uri="{FF2B5EF4-FFF2-40B4-BE49-F238E27FC236}">
                <a16:creationId xmlns:a16="http://schemas.microsoft.com/office/drawing/2014/main" xmlns="" id="{118B6DF9-2E87-4E76-8F2D-674C9ACD2772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5181600"/>
            <a:ext cx="5486400" cy="1074738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63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4386F97-0A34-4C0E-9780-761A5037882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  <p:sp>
        <p:nvSpPr>
          <p:cNvPr id="29701" name="Line 7">
            <a:extLst>
              <a:ext uri="{FF2B5EF4-FFF2-40B4-BE49-F238E27FC236}">
                <a16:creationId xmlns:a16="http://schemas.microsoft.com/office/drawing/2014/main" xmlns="" id="{7FE58E1A-A0B8-4D3B-9B78-917DC8E0A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17526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8">
            <a:extLst>
              <a:ext uri="{FF2B5EF4-FFF2-40B4-BE49-F238E27FC236}">
                <a16:creationId xmlns:a16="http://schemas.microsoft.com/office/drawing/2014/main" xmlns="" id="{E0EBFCEA-D238-401E-987B-66AC84F38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Line 9">
            <a:extLst>
              <a:ext uri="{FF2B5EF4-FFF2-40B4-BE49-F238E27FC236}">
                <a16:creationId xmlns:a16="http://schemas.microsoft.com/office/drawing/2014/main" xmlns="" id="{BE3354F1-15E7-4ADA-8E07-C106BAFDA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9624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D366EC3C-3A0C-4273-A552-0800A6D9D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60E405C7-1BCE-4A89-BFC2-B181F050BC4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Weights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 smtClean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xmlns="" id="{30A50516-DD77-4974-9FF7-8C14793F461E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2068245"/>
            <a:ext cx="8534400" cy="1284555"/>
          </a:xfrm>
          <a:noFill/>
        </p:spPr>
      </p:pic>
      <p:pic>
        <p:nvPicPr>
          <p:cNvPr id="30725" name="Picture 443">
            <a:extLst>
              <a:ext uri="{FF2B5EF4-FFF2-40B4-BE49-F238E27FC236}">
                <a16:creationId xmlns:a16="http://schemas.microsoft.com/office/drawing/2014/main" xmlns="" id="{E6A83B52-0E70-4143-9EFF-D3E79107AC2A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3886200"/>
            <a:ext cx="6934200" cy="185737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21D387-95D2-8B45-8477-D449F62F79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0CBE63-69E6-4729-8867-38637F1E08A5}" type="slidenum">
              <a:rPr lang="en-US" altLang="en-US" sz="1200">
                <a:solidFill>
                  <a:srgbClr val="898989"/>
                </a:solidFill>
              </a:rPr>
              <a:pPr/>
              <a:t>64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AFF2870-913E-4BC0-B796-3F1C0EF8A4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10/7/2020 Intro to Data Mining, 2nd Edition</a:t>
            </a:r>
          </a:p>
        </p:txBody>
      </p:sp>
      <p:sp>
        <p:nvSpPr>
          <p:cNvPr id="30726" name="Rectangle 445">
            <a:extLst>
              <a:ext uri="{FF2B5EF4-FFF2-40B4-BE49-F238E27FC236}">
                <a16:creationId xmlns:a16="http://schemas.microsoft.com/office/drawing/2014/main" xmlns="" id="{2EDA0966-0145-4433-A7AD-D385ECD53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410200"/>
            <a:ext cx="6934200" cy="304800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0727" name="Text Box 446">
            <a:extLst>
              <a:ext uri="{FF2B5EF4-FFF2-40B4-BE49-F238E27FC236}">
                <a16:creationId xmlns:a16="http://schemas.microsoft.com/office/drawing/2014/main" xmlns="" id="{59F079A7-C0D7-45D2-9878-337B0C583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06425"/>
            <a:ext cx="114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Predicted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IN" dirty="0"/>
          </a:p>
        </p:txBody>
      </p:sp>
      <p:sp>
        <p:nvSpPr>
          <p:cNvPr id="1048" name="Google Shape;1048;p52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9734061" cy="4800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sz="1900" dirty="0"/>
              <a:t>Random Forest is another ensemble machine learning algorithm that follows the bagging technique. </a:t>
            </a:r>
            <a:endParaRPr sz="1900" dirty="0"/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sz="1900" dirty="0"/>
              <a:t>The base estimators in random forest are decision trees. </a:t>
            </a:r>
            <a:endParaRPr sz="1900" dirty="0"/>
          </a:p>
          <a:p>
            <a:pPr>
              <a:spcBef>
                <a:spcPts val="560"/>
              </a:spcBef>
              <a:buSzPts val="2800"/>
            </a:pPr>
            <a:endParaRPr lang="en-US" sz="1900" dirty="0" smtClean="0"/>
          </a:p>
          <a:p>
            <a:pPr>
              <a:lnSpc>
                <a:spcPct val="110000"/>
              </a:lnSpc>
              <a:spcBef>
                <a:spcPts val="534"/>
              </a:spcBef>
              <a:buSzPct val="100000"/>
            </a:pPr>
            <a:r>
              <a:rPr lang="en-US" sz="1900" dirty="0" smtClean="0"/>
              <a:t>As </a:t>
            </a:r>
            <a:r>
              <a:rPr lang="en-US" sz="1900" dirty="0"/>
              <a:t>in bagging, we build a number of decision trees on bootstrapped training </a:t>
            </a:r>
            <a:r>
              <a:rPr lang="en-US" sz="1900" dirty="0" smtClean="0"/>
              <a:t>samples</a:t>
            </a:r>
          </a:p>
          <a:p>
            <a:pPr>
              <a:lnSpc>
                <a:spcPct val="110000"/>
              </a:lnSpc>
              <a:spcBef>
                <a:spcPts val="534"/>
              </a:spcBef>
              <a:buSzPct val="100000"/>
            </a:pPr>
            <a:r>
              <a:rPr lang="en-US" sz="1900" dirty="0"/>
              <a:t>E</a:t>
            </a:r>
            <a:r>
              <a:rPr lang="en-US" sz="1900" dirty="0" smtClean="0"/>
              <a:t>ach </a:t>
            </a:r>
            <a:r>
              <a:rPr lang="en-US" sz="1900" dirty="0"/>
              <a:t>time a split in a tree is considered, a random sample of m predictors is chosen as split candidates from the full set of p predictors. </a:t>
            </a:r>
            <a:endParaRPr lang="en-US" sz="1900" dirty="0" smtClean="0"/>
          </a:p>
          <a:p>
            <a:pPr lvl="1">
              <a:lnSpc>
                <a:spcPct val="110000"/>
              </a:lnSpc>
              <a:spcBef>
                <a:spcPts val="534"/>
              </a:spcBef>
              <a:buSzPct val="100000"/>
            </a:pPr>
            <a:r>
              <a:rPr lang="en-US" sz="1700" dirty="0" smtClean="0"/>
              <a:t>if </a:t>
            </a:r>
            <a:r>
              <a:rPr lang="en-US" sz="1700" dirty="0"/>
              <a:t>m = p, then this is bagging</a:t>
            </a:r>
            <a:r>
              <a:rPr lang="en-US" sz="1700" dirty="0" smtClean="0"/>
              <a:t>.</a:t>
            </a:r>
          </a:p>
          <a:p>
            <a:pPr lvl="1">
              <a:lnSpc>
                <a:spcPct val="110000"/>
              </a:lnSpc>
              <a:spcBef>
                <a:spcPts val="534"/>
              </a:spcBef>
              <a:buSzPct val="100000"/>
            </a:pPr>
            <a:r>
              <a:rPr lang="en-US" sz="1800" dirty="0" err="1"/>
              <a:t>Decorrelated</a:t>
            </a:r>
            <a:r>
              <a:rPr lang="en-US" sz="1800" dirty="0"/>
              <a:t> trees because of bagging and feature randomization</a:t>
            </a:r>
            <a:r>
              <a:rPr lang="en-US" sz="1800" dirty="0" smtClean="0"/>
              <a:t>.</a:t>
            </a:r>
            <a:endParaRPr lang="en-US" sz="1700" dirty="0" smtClean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sz="1900" dirty="0" smtClean="0"/>
              <a:t>A </a:t>
            </a:r>
            <a:r>
              <a:rPr lang="en-US" sz="1900" dirty="0"/>
              <a:t>decision tree model is fitted on each of the subsets.</a:t>
            </a:r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sz="1900" dirty="0"/>
              <a:t>The final prediction is calculated by averaging the predictions from all decision </a:t>
            </a:r>
            <a:r>
              <a:rPr lang="en-US" sz="1900" dirty="0" smtClean="0"/>
              <a:t>trees.</a:t>
            </a:r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endParaRPr lang="en-US" sz="1900" dirty="0" smtClean="0"/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sz="1900" dirty="0" smtClean="0"/>
              <a:t>In </a:t>
            </a:r>
            <a:r>
              <a:rPr lang="en-US" sz="1900" dirty="0"/>
              <a:t>practice the best values for </a:t>
            </a:r>
            <a:r>
              <a:rPr lang="en-US" sz="1900" dirty="0" smtClean="0"/>
              <a:t>m and p will </a:t>
            </a:r>
            <a:r>
              <a:rPr lang="en-US" sz="1900" dirty="0"/>
              <a:t>depend on the problem, and they should be treated as tuning </a:t>
            </a:r>
            <a:r>
              <a:rPr lang="en-US" sz="1900" dirty="0" smtClean="0"/>
              <a:t>parameters.</a:t>
            </a:r>
          </a:p>
          <a:p>
            <a:pPr lvl="1"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sz="1700" dirty="0" smtClean="0"/>
              <a:t>For </a:t>
            </a:r>
            <a:r>
              <a:rPr lang="en-US" sz="1700" dirty="0"/>
              <a:t>classification, the default value for m is √p </a:t>
            </a:r>
            <a:r>
              <a:rPr lang="en-US" sz="1700" dirty="0" smtClean="0"/>
              <a:t>or log</a:t>
            </a:r>
            <a:r>
              <a:rPr lang="en-US" sz="1700" baseline="-25000" dirty="0" smtClean="0"/>
              <a:t>2 </a:t>
            </a:r>
            <a:r>
              <a:rPr lang="en-US" sz="1700" dirty="0" smtClean="0"/>
              <a:t>(p+1) and </a:t>
            </a:r>
            <a:r>
              <a:rPr lang="en-US" sz="1700" dirty="0"/>
              <a:t>the minimum node size is one. </a:t>
            </a:r>
          </a:p>
          <a:p>
            <a:pPr lvl="1"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sz="1700" dirty="0" smtClean="0"/>
              <a:t>For </a:t>
            </a:r>
            <a:r>
              <a:rPr lang="en-US" sz="1700" dirty="0"/>
              <a:t>regression, the default value for m is p/3 and the minimum node size is five. </a:t>
            </a:r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endParaRPr lang="en-US" dirty="0"/>
          </a:p>
          <a:p>
            <a:pPr marL="114300" indent="0">
              <a:spcBef>
                <a:spcPts val="640"/>
              </a:spcBef>
              <a:buSzPts val="3200"/>
              <a:buNone/>
            </a:pPr>
            <a:endParaRPr lang="en-US" dirty="0"/>
          </a:p>
          <a:p>
            <a:pPr marL="342900" indent="-342900">
              <a:spcBef>
                <a:spcPts val="560"/>
              </a:spcBef>
              <a:buSzPts val="2800"/>
              <a:buFont typeface="Arial"/>
              <a:buChar char="•"/>
            </a:pPr>
            <a:endParaRPr b="1" dirty="0">
              <a:solidFill>
                <a:srgbClr val="002060"/>
              </a:solidFill>
            </a:endParaRPr>
          </a:p>
          <a:p>
            <a:pPr marL="342900" indent="-190500"/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IN" dirty="0"/>
          </a:p>
        </p:txBody>
      </p:sp>
      <p:sp>
        <p:nvSpPr>
          <p:cNvPr id="1048" name="Google Shape;1048;p52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9734061" cy="4800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lvl="1" indent="0">
              <a:spcBef>
                <a:spcPts val="560"/>
              </a:spcBef>
              <a:buSzPts val="2800"/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 smtClean="0"/>
              <a:t>A </a:t>
            </a:r>
            <a:r>
              <a:rPr lang="en-US" dirty="0"/>
              <a:t>decision tree model is fitted on each of the subsets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/>
              <a:t>The final prediction is calculated by averaging the predictions from all decision </a:t>
            </a:r>
            <a:r>
              <a:rPr lang="en-US" dirty="0" smtClean="0"/>
              <a:t>trees.</a:t>
            </a:r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endParaRPr lang="en-US" dirty="0"/>
          </a:p>
          <a:p>
            <a:pPr marL="228600" lvl="1"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sz="1800" dirty="0"/>
              <a:t>Random forest reduces the variance of unstable base classifiers without negatively impacting the </a:t>
            </a:r>
            <a:r>
              <a:rPr lang="en-US" sz="1800" dirty="0" smtClean="0"/>
              <a:t>bias</a:t>
            </a:r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endParaRPr lang="en-US" sz="1900" dirty="0" smtClean="0"/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 smtClean="0"/>
              <a:t>In </a:t>
            </a:r>
            <a:r>
              <a:rPr lang="en-US" dirty="0"/>
              <a:t>practice the best values for </a:t>
            </a:r>
            <a:r>
              <a:rPr lang="en-US" dirty="0" smtClean="0"/>
              <a:t>m and p will </a:t>
            </a:r>
            <a:r>
              <a:rPr lang="en-US" dirty="0"/>
              <a:t>depend on the problem, and they should be treated as tuning </a:t>
            </a:r>
            <a:r>
              <a:rPr lang="en-US" dirty="0" smtClean="0"/>
              <a:t>parameters.</a:t>
            </a:r>
          </a:p>
          <a:p>
            <a:pPr lvl="1"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 smtClean="0"/>
              <a:t>Small values of p ensure lack of correlation</a:t>
            </a:r>
          </a:p>
          <a:p>
            <a:pPr lvl="1"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 smtClean="0"/>
              <a:t>High values of p promotes strong classifiers</a:t>
            </a:r>
          </a:p>
          <a:p>
            <a:pPr lvl="1"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 smtClean="0"/>
              <a:t>For </a:t>
            </a:r>
            <a:r>
              <a:rPr lang="en-US" dirty="0"/>
              <a:t>classification, the default value for m is √p </a:t>
            </a:r>
            <a:r>
              <a:rPr lang="en-US" dirty="0" smtClean="0"/>
              <a:t>or log</a:t>
            </a:r>
            <a:r>
              <a:rPr lang="en-US" baseline="-25000" dirty="0" smtClean="0"/>
              <a:t>2 </a:t>
            </a:r>
            <a:r>
              <a:rPr lang="en-US" dirty="0" smtClean="0"/>
              <a:t>(d+1) and </a:t>
            </a:r>
            <a:r>
              <a:rPr lang="en-US" dirty="0"/>
              <a:t>the minimum node size is one. </a:t>
            </a:r>
          </a:p>
          <a:p>
            <a:pPr lvl="1"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 smtClean="0"/>
              <a:t>For </a:t>
            </a:r>
            <a:r>
              <a:rPr lang="en-US" dirty="0"/>
              <a:t>regression, the default value for m is p/3 and the minimum node size is five. </a:t>
            </a:r>
            <a:endParaRPr b="1" dirty="0">
              <a:solidFill>
                <a:srgbClr val="002060"/>
              </a:solidFill>
            </a:endParaRPr>
          </a:p>
          <a:p>
            <a:pPr marL="342900" indent="-190500"/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78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IN" dirty="0"/>
          </a:p>
        </p:txBody>
      </p:sp>
      <p:sp>
        <p:nvSpPr>
          <p:cNvPr id="1048" name="Google Shape;1048;p52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9734061" cy="4800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/>
              <a:t>Random Forest is another ensemble machine learning algorithm that follows the bagging technique. </a:t>
            </a:r>
            <a:endParaRPr dirty="0"/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/>
              <a:t>The base estimators in random forest are decision trees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534"/>
              </a:spcBef>
              <a:buSzPct val="100000"/>
            </a:pPr>
            <a:r>
              <a:rPr lang="en-US" dirty="0" smtClean="0"/>
              <a:t>Unpruned trees, thus unstable classifiers</a:t>
            </a:r>
          </a:p>
          <a:p>
            <a:pPr marL="0" indent="0">
              <a:spcBef>
                <a:spcPts val="560"/>
              </a:spcBef>
              <a:buSzPts val="2800"/>
              <a:buNone/>
            </a:pPr>
            <a:endParaRPr lang="en-US" sz="1900" dirty="0" smtClean="0"/>
          </a:p>
          <a:p>
            <a:pPr>
              <a:lnSpc>
                <a:spcPct val="110000"/>
              </a:lnSpc>
              <a:spcBef>
                <a:spcPts val="534"/>
              </a:spcBef>
              <a:buSzPct val="100000"/>
            </a:pPr>
            <a:r>
              <a:rPr lang="en-US" dirty="0" smtClean="0"/>
              <a:t>As </a:t>
            </a:r>
            <a:r>
              <a:rPr lang="en-US" dirty="0"/>
              <a:t>in bagging, we build a number of decision trees on bootstrapped training </a:t>
            </a:r>
            <a:r>
              <a:rPr lang="en-US" dirty="0" smtClean="0"/>
              <a:t>samples</a:t>
            </a:r>
          </a:p>
          <a:p>
            <a:pPr marL="0" indent="0">
              <a:lnSpc>
                <a:spcPct val="110000"/>
              </a:lnSpc>
              <a:spcBef>
                <a:spcPts val="534"/>
              </a:spcBef>
              <a:buSzPct val="100000"/>
              <a:buNone/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534"/>
              </a:spcBef>
              <a:buSzPct val="100000"/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time a split in a tree is considered, a random sample of m predictors is chosen as split candidates from the full set of p predictors. 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534"/>
              </a:spcBef>
              <a:buSzPct val="100000"/>
            </a:pPr>
            <a:r>
              <a:rPr lang="en-US" dirty="0" smtClean="0"/>
              <a:t>if </a:t>
            </a:r>
            <a:r>
              <a:rPr lang="en-US" dirty="0"/>
              <a:t>m = p, then this is </a:t>
            </a:r>
            <a:r>
              <a:rPr lang="en-US" dirty="0" smtClean="0"/>
              <a:t>bagging</a:t>
            </a:r>
          </a:p>
          <a:p>
            <a:pPr lvl="1">
              <a:lnSpc>
                <a:spcPct val="110000"/>
              </a:lnSpc>
              <a:spcBef>
                <a:spcPts val="534"/>
              </a:spcBef>
              <a:buSzPct val="100000"/>
            </a:pPr>
            <a:r>
              <a:rPr lang="en-US" dirty="0" err="1" smtClean="0"/>
              <a:t>Decorrelated</a:t>
            </a:r>
            <a:r>
              <a:rPr lang="en-US" dirty="0" smtClean="0"/>
              <a:t> trees because of bagging and feature randomization.</a:t>
            </a:r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534"/>
              </a:spcBef>
              <a:buSzPct val="100000"/>
            </a:pPr>
            <a:endParaRPr lang="en-US" dirty="0"/>
          </a:p>
          <a:p>
            <a:pPr marL="114300" indent="0">
              <a:spcBef>
                <a:spcPts val="640"/>
              </a:spcBef>
              <a:buSzPts val="3200"/>
              <a:buNone/>
            </a:pPr>
            <a:endParaRPr lang="en-US" dirty="0"/>
          </a:p>
          <a:p>
            <a:pPr marL="342900" indent="-342900">
              <a:spcBef>
                <a:spcPts val="560"/>
              </a:spcBef>
              <a:buSzPts val="2800"/>
              <a:buFont typeface="Arial"/>
              <a:buChar char="•"/>
            </a:pPr>
            <a:endParaRPr b="1" dirty="0">
              <a:solidFill>
                <a:srgbClr val="002060"/>
              </a:solidFill>
            </a:endParaRPr>
          </a:p>
          <a:p>
            <a:pPr marL="342900" indent="-190500"/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6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Random Forest</a:t>
            </a:r>
            <a:endParaRPr lang="en-IN" dirty="0"/>
          </a:p>
        </p:txBody>
      </p:sp>
      <p:pic>
        <p:nvPicPr>
          <p:cNvPr id="1068" name="Google Shape;106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1143000"/>
            <a:ext cx="69342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/>
              <a:t>Random </a:t>
            </a:r>
            <a:r>
              <a:rPr lang="en-US" dirty="0" smtClean="0"/>
              <a:t>Forest </a:t>
            </a:r>
            <a:r>
              <a:rPr lang="en-US" dirty="0"/>
              <a:t>Algorithm </a:t>
            </a:r>
            <a:endParaRPr dirty="0"/>
          </a:p>
        </p:txBody>
      </p:sp>
      <p:sp>
        <p:nvSpPr>
          <p:cNvPr id="1074" name="Google Shape;1074;p56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9734061" cy="4114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spcBef>
                <a:spcPts val="534"/>
              </a:spcBef>
              <a:buSzPts val="2480"/>
            </a:pPr>
            <a:r>
              <a:rPr lang="en-US" sz="2000" dirty="0"/>
              <a:t>For b = 1 to </a:t>
            </a:r>
            <a:r>
              <a:rPr lang="en-US" sz="2000" dirty="0" smtClean="0"/>
              <a:t>B</a:t>
            </a:r>
            <a:endParaRPr sz="2000" dirty="0"/>
          </a:p>
          <a:p>
            <a:pPr marL="742950" lvl="1" indent="-285750">
              <a:spcBef>
                <a:spcPts val="534"/>
              </a:spcBef>
              <a:buSzPts val="2170"/>
            </a:pPr>
            <a:r>
              <a:rPr lang="en-US" sz="1800" dirty="0" smtClean="0"/>
              <a:t>Draw </a:t>
            </a:r>
            <a:r>
              <a:rPr lang="en-US" sz="1800" dirty="0"/>
              <a:t>a bootstrap sample Z∗ of size N from the training data. </a:t>
            </a:r>
            <a:endParaRPr sz="1800" dirty="0"/>
          </a:p>
          <a:p>
            <a:pPr marL="742950" lvl="1" indent="-285750">
              <a:spcBef>
                <a:spcPts val="534"/>
              </a:spcBef>
              <a:buSzPts val="2170"/>
            </a:pPr>
            <a:r>
              <a:rPr lang="en-US" sz="1800" dirty="0" smtClean="0"/>
              <a:t>Grow </a:t>
            </a:r>
            <a:r>
              <a:rPr lang="en-US" sz="1800" dirty="0"/>
              <a:t>a random-forest tree to the bootstrapped data, by recursively repeating the following steps for each terminal node of the tree, until the minimum node size </a:t>
            </a:r>
            <a:r>
              <a:rPr lang="en-US" sz="1800" dirty="0" err="1"/>
              <a:t>n</a:t>
            </a:r>
            <a:r>
              <a:rPr lang="en-US" sz="1800" baseline="-25000" dirty="0" err="1"/>
              <a:t>min</a:t>
            </a:r>
            <a:r>
              <a:rPr lang="en-US" sz="1800" dirty="0"/>
              <a:t> is reached. </a:t>
            </a:r>
            <a:endParaRPr sz="1800" dirty="0"/>
          </a:p>
          <a:p>
            <a:pPr marL="1143000" lvl="2" indent="-228600">
              <a:spcBef>
                <a:spcPts val="534"/>
              </a:spcBef>
              <a:buSzPts val="1860"/>
            </a:pPr>
            <a:r>
              <a:rPr lang="en-US" sz="1600" dirty="0" smtClean="0"/>
              <a:t>Select </a:t>
            </a:r>
            <a:r>
              <a:rPr lang="en-US" sz="1600" dirty="0"/>
              <a:t>m variables at random from the p variables. </a:t>
            </a:r>
            <a:endParaRPr sz="1600" dirty="0"/>
          </a:p>
          <a:p>
            <a:pPr marL="1143000" lvl="2" indent="-228600">
              <a:spcBef>
                <a:spcPts val="534"/>
              </a:spcBef>
              <a:buSzPts val="1860"/>
            </a:pPr>
            <a:r>
              <a:rPr lang="en-US" sz="1600" dirty="0" smtClean="0"/>
              <a:t>Pick </a:t>
            </a:r>
            <a:r>
              <a:rPr lang="en-US" sz="1600" dirty="0"/>
              <a:t>the best variable/split-point among the m. </a:t>
            </a:r>
            <a:endParaRPr sz="1600" dirty="0"/>
          </a:p>
          <a:p>
            <a:pPr marL="1143000" lvl="2" indent="-228600">
              <a:spcBef>
                <a:spcPts val="534"/>
              </a:spcBef>
              <a:buSzPts val="1860"/>
            </a:pPr>
            <a:r>
              <a:rPr lang="en-US" sz="1600" dirty="0" smtClean="0"/>
              <a:t>Split </a:t>
            </a:r>
            <a:r>
              <a:rPr lang="en-US" sz="1600" dirty="0"/>
              <a:t>the node into two daughter nodes. Output the ensemble of trees</a:t>
            </a:r>
            <a:r>
              <a:rPr lang="en-US" sz="1600" dirty="0" smtClean="0"/>
              <a:t>.</a:t>
            </a:r>
          </a:p>
          <a:p>
            <a:pPr marL="914400" lvl="2" indent="0">
              <a:spcBef>
                <a:spcPts val="534"/>
              </a:spcBef>
              <a:buSzPts val="1860"/>
              <a:buNone/>
            </a:pPr>
            <a:r>
              <a:rPr lang="en-US" sz="1600" dirty="0" smtClean="0"/>
              <a:t> </a:t>
            </a:r>
            <a:endParaRPr sz="1600" dirty="0"/>
          </a:p>
          <a:p>
            <a:pPr marL="342900">
              <a:spcBef>
                <a:spcPts val="534"/>
              </a:spcBef>
              <a:buSzPts val="2480"/>
            </a:pPr>
            <a:r>
              <a:rPr lang="en-US" sz="2000" dirty="0"/>
              <a:t>To make a prediction at a new point x we </a:t>
            </a:r>
            <a:r>
              <a:rPr lang="en-US" sz="2000" dirty="0" smtClean="0"/>
              <a:t>do </a:t>
            </a:r>
            <a:endParaRPr sz="2000" dirty="0"/>
          </a:p>
          <a:p>
            <a:pPr marL="742950" lvl="1" indent="-285750">
              <a:spcBef>
                <a:spcPts val="534"/>
              </a:spcBef>
              <a:buSzPts val="2170"/>
            </a:pPr>
            <a:r>
              <a:rPr lang="en-US" sz="1800" dirty="0"/>
              <a:t>For regression: average the results </a:t>
            </a:r>
            <a:endParaRPr sz="1800" dirty="0"/>
          </a:p>
          <a:p>
            <a:pPr marL="742950" lvl="1" indent="-285750">
              <a:spcBef>
                <a:spcPts val="534"/>
              </a:spcBef>
              <a:buSzPts val="2170"/>
            </a:pPr>
            <a:r>
              <a:rPr lang="en-US" sz="1800" dirty="0"/>
              <a:t>For classification: majority vote </a:t>
            </a:r>
            <a:endParaRPr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75" name="Google Shape;1075;p56"/>
          <p:cNvSpPr txBox="1">
            <a:spLocks noGrp="1"/>
          </p:cNvSpPr>
          <p:nvPr>
            <p:ph type="sldNum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69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Measure of </a:t>
            </a:r>
            <a:r>
              <a:rPr lang="en-US" b="1" dirty="0" smtClean="0"/>
              <a:t>Information and Entropy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/>
          </a:bodyPr>
          <a:lstStyle/>
          <a:p>
            <a:pPr marL="342900" indent="-342900" algn="just"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information (surprise element) conveyed by a message is inversely proportional to its probability of occurrence. That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</a:p>
          <a:p>
            <a:pPr marL="0" indent="0" algn="just"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177800" indent="0" algn="just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mathematical operator satisfies above properties is the logarithmic operator</a:t>
            </a:r>
            <a:r>
              <a:rPr lang="en-US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indent="0" algn="just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>
              <a:lnSpc>
                <a:spcPct val="110000"/>
              </a:lnSpc>
              <a:spcBef>
                <a:spcPts val="0"/>
              </a:spcBef>
              <a:buSzPts val="2400"/>
            </a:pPr>
            <a:endParaRPr lang="en-US" dirty="0" smtClean="0"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10000"/>
              </a:lnSpc>
              <a:spcBef>
                <a:spcPts val="0"/>
              </a:spcBef>
              <a:buSzPts val="24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Entropy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of discrete random variable X={x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aseline="-25000" dirty="0" err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endParaRPr lang="en-US" dirty="0" smtClean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   since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 log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(1/P(event))= -log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P(event)</a:t>
            </a:r>
            <a:endParaRPr lang="en-US" dirty="0"/>
          </a:p>
          <a:p>
            <a:pPr marL="342900">
              <a:lnSpc>
                <a:spcPct val="110000"/>
              </a:lnSpc>
              <a:spcBef>
                <a:spcPts val="48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As uncertainty increases, entropy increases</a:t>
            </a:r>
            <a:endParaRPr lang="en-US" dirty="0"/>
          </a:p>
          <a:p>
            <a:pPr marL="342900">
              <a:lnSpc>
                <a:spcPct val="110000"/>
              </a:lnSpc>
              <a:spcBef>
                <a:spcPts val="48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Entropy across all values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64" name="Google Shape;6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2133600"/>
            <a:ext cx="990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3200400"/>
            <a:ext cx="22098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400" y="4495800"/>
            <a:ext cx="4876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3800" y="5791200"/>
            <a:ext cx="32004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Characteristics</a:t>
            </a:r>
            <a:endParaRPr lang="en-IN" dirty="0"/>
          </a:p>
        </p:txBody>
      </p:sp>
      <p:sp>
        <p:nvSpPr>
          <p:cNvPr id="1101" name="Google Shape;1101;p60"/>
          <p:cNvSpPr txBox="1">
            <a:spLocks noGrp="1"/>
          </p:cNvSpPr>
          <p:nvPr>
            <p:ph type="body" sz="quarter" idx="13"/>
          </p:nvPr>
        </p:nvSpPr>
        <p:spPr>
          <a:xfrm>
            <a:off x="838200" y="1524000"/>
            <a:ext cx="9429261" cy="1981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algn="just">
              <a:spcBef>
                <a:spcPts val="534"/>
              </a:spcBef>
              <a:buSzPct val="100000"/>
            </a:pPr>
            <a:r>
              <a:rPr lang="en-US" dirty="0"/>
              <a:t>Algorithm can solve both </a:t>
            </a:r>
            <a:r>
              <a:rPr lang="en-US" dirty="0" smtClean="0"/>
              <a:t>classification </a:t>
            </a:r>
            <a:r>
              <a:rPr lang="en-US" dirty="0"/>
              <a:t>and </a:t>
            </a:r>
            <a:r>
              <a:rPr lang="en-US" dirty="0" smtClean="0"/>
              <a:t>regression problems</a:t>
            </a:r>
            <a:endParaRPr lang="en-US" dirty="0"/>
          </a:p>
          <a:p>
            <a:pPr marL="342900" algn="just">
              <a:spcBef>
                <a:spcPts val="534"/>
              </a:spcBef>
              <a:buSzPct val="100000"/>
            </a:pPr>
            <a:r>
              <a:rPr lang="en-US" dirty="0" smtClean="0"/>
              <a:t>Can handle </a:t>
            </a:r>
            <a:r>
              <a:rPr lang="en-US" dirty="0"/>
              <a:t>large data set with higher dimensionality. </a:t>
            </a:r>
            <a:endParaRPr dirty="0"/>
          </a:p>
          <a:p>
            <a:pPr marL="342900" algn="just">
              <a:spcBef>
                <a:spcPts val="534"/>
              </a:spcBef>
              <a:buSzPct val="100000"/>
            </a:pPr>
            <a:r>
              <a:rPr lang="en-US" dirty="0"/>
              <a:t>It can handle thousands of input variables and identify most significant variables </a:t>
            </a:r>
            <a:endParaRPr lang="en-US" dirty="0" smtClean="0"/>
          </a:p>
          <a:p>
            <a:pPr marL="800100" lvl="1" algn="just">
              <a:spcBef>
                <a:spcPts val="534"/>
              </a:spcBef>
              <a:buSzPct val="100000"/>
            </a:pPr>
            <a:r>
              <a:rPr lang="en-US" dirty="0" smtClean="0"/>
              <a:t>dimensionality reduction</a:t>
            </a:r>
            <a:endParaRPr dirty="0"/>
          </a:p>
          <a:p>
            <a:pPr marL="342900" algn="just">
              <a:spcBef>
                <a:spcPts val="534"/>
              </a:spcBef>
              <a:buSzPct val="100000"/>
            </a:pPr>
            <a:r>
              <a:rPr lang="en-US" dirty="0"/>
              <a:t>Model outputs </a:t>
            </a:r>
            <a:r>
              <a:rPr lang="en-US" b="1" dirty="0"/>
              <a:t>Importance of variable, </a:t>
            </a:r>
            <a:r>
              <a:rPr lang="en-US" dirty="0"/>
              <a:t>which can be a very handy feature (on some random data set).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</a:t>
            </a:r>
            <a:r>
              <a:rPr lang="en-IN" dirty="0" smtClean="0"/>
              <a:t>dvantages</a:t>
            </a:r>
            <a:endParaRPr lang="en-IN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81647" y="34290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Disadvantages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85800" y="3832455"/>
            <a:ext cx="9753600" cy="258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May over-fit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datasets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that are particularly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noisy.</a:t>
            </a:r>
          </a:p>
          <a:p>
            <a:pPr marL="628650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When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number of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variables is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large, but the fraction of relevant variables is small, random forests are likely to perform poorly when m is small 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each split the chance can be small that the relevant variables will be selected </a:t>
            </a:r>
            <a:endParaRPr lang="en-US" sz="1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example, with 3 relevant and 100 not so relevant variables the probability of any of the relevant variables being selected at any split is ~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0.25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28650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Random Forest can feel like a black box approach for statistical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modelers</a:t>
            </a: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have very little control on what the model does. </a:t>
            </a:r>
            <a:endParaRPr lang="en-US" sz="1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can at 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best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try different parameters and random seeds!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Unsupervised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Entropy in general</a:t>
            </a:r>
            <a:endParaRPr/>
          </a:p>
        </p:txBody>
      </p:sp>
      <p:sp>
        <p:nvSpPr>
          <p:cNvPr id="689" name="Google Shape;689;p10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Entropy measures the amount of information in a random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variable</a:t>
            </a:r>
          </a:p>
          <a:p>
            <a:pPr marL="342900">
              <a:lnSpc>
                <a:spcPct val="80000"/>
              </a:lnSpc>
              <a:spcBef>
                <a:spcPts val="0"/>
              </a:spcBef>
              <a:buSzPct val="100000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binary classification [two-valued random variable]</a:t>
            </a:r>
          </a:p>
          <a:p>
            <a:pPr marL="342900">
              <a:lnSpc>
                <a:spcPct val="80000"/>
              </a:lnSpc>
              <a:spcBef>
                <a:spcPts val="561"/>
              </a:spcBef>
              <a:buSzPts val="2805"/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561"/>
              </a:spcBef>
              <a:buSzPts val="2805"/>
              <a:buNone/>
            </a:pPr>
            <a:r>
              <a:rPr lang="en-US" i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	</a:t>
            </a:r>
            <a:r>
              <a:rPr lang="en-US" i="1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	H</a:t>
            </a:r>
            <a:r>
              <a:rPr lang="en-US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X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) = </a:t>
            </a:r>
            <a:r>
              <a:rPr lang="en-US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+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+ </a:t>
            </a:r>
            <a:r>
              <a:rPr lang="en-US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2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		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X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{+, </a:t>
            </a:r>
            <a:r>
              <a:rPr lang="en-US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}</a:t>
            </a:r>
            <a:endParaRPr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342900">
              <a:lnSpc>
                <a:spcPct val="80000"/>
              </a:lnSpc>
              <a:spcBef>
                <a:spcPts val="561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	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lnSpc>
                <a:spcPct val="80000"/>
              </a:lnSpc>
              <a:spcBef>
                <a:spcPts val="561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in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c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classes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	      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    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c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 </a:t>
            </a:r>
            <a:r>
              <a:rPr lang="en-US" i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X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) = </a:t>
            </a:r>
            <a:r>
              <a:rPr lang="en-US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baseline="-25000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2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=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baseline="-25000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2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/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     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X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{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…, c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}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7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	      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  </a:t>
            </a: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        </a:t>
            </a: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805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1360"/>
              </a:spcBef>
              <a:buSzPts val="2720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Entropy in binary classification</a:t>
            </a:r>
            <a:endParaRPr/>
          </a:p>
        </p:txBody>
      </p:sp>
      <p:sp>
        <p:nvSpPr>
          <p:cNvPr id="696" name="Google Shape;696;p11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/>
              <a:t>Entropy measures the </a:t>
            </a:r>
            <a:r>
              <a:rPr lang="en-US" i="1" dirty="0"/>
              <a:t>impurity </a:t>
            </a:r>
            <a:r>
              <a:rPr lang="en-US" dirty="0"/>
              <a:t>of</a:t>
            </a:r>
            <a:r>
              <a:rPr lang="en-US" i="1" dirty="0"/>
              <a:t> </a:t>
            </a:r>
            <a:r>
              <a:rPr lang="en-US" dirty="0"/>
              <a:t>a collection of examples. It depends from the distribution of the random variable </a:t>
            </a:r>
            <a:r>
              <a:rPr lang="en-US" i="1" dirty="0"/>
              <a:t>p.</a:t>
            </a:r>
            <a:endParaRPr dirty="0"/>
          </a:p>
          <a:p>
            <a:pPr lvl="1">
              <a:spcBef>
                <a:spcPts val="518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a collection of training examples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518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+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the proportion of positive examples in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518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the proportion of negative examples in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</a:p>
          <a:p>
            <a:pPr lvl="1">
              <a:spcBef>
                <a:spcPts val="518"/>
              </a:spcBef>
              <a:buSzPts val="2590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ts val="1665"/>
            </a:pPr>
            <a:r>
              <a:rPr lang="en-US" sz="1665" dirty="0"/>
              <a:t>	</a:t>
            </a:r>
            <a:r>
              <a:rPr lang="en-US" sz="1665" dirty="0" smtClean="0"/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S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) ≡ 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+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+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     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[0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 = 0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]</a:t>
            </a:r>
          </a:p>
          <a:p>
            <a:pPr marL="400050" indent="-285750">
              <a:spcBef>
                <a:spcPts val="0"/>
              </a:spcBef>
              <a:buSzPts val="1665"/>
            </a:pP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([14+, 0–])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14/14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(14/14)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0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(0) =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</a:t>
            </a:r>
          </a:p>
          <a:p>
            <a:pPr marL="400050" indent="-285750">
              <a:spcBef>
                <a:spcPts val="0"/>
              </a:spcBef>
              <a:buSzPts val="2035"/>
            </a:pPr>
            <a:endParaRPr sz="1600" i="1" dirty="0">
              <a:latin typeface="Helvetica" panose="020B0604020202020204" pitchFamily="34" charset="0"/>
              <a:ea typeface="Times"/>
              <a:cs typeface="Helvetica" panose="020B0604020202020204" pitchFamily="34" charset="0"/>
              <a:sym typeface="Times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([9+, 5–])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9/14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(9/14)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5/14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(5/14) =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0.94</a:t>
            </a:r>
          </a:p>
          <a:p>
            <a:pPr marL="400050" indent="-285750">
              <a:spcBef>
                <a:spcPts val="0"/>
              </a:spcBef>
              <a:buSzPts val="2035"/>
            </a:pP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([7+, 7–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7/14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(7/14)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7/14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(7/14)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=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1/2 + 1/2 =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</a:t>
            </a:r>
          </a:p>
          <a:p>
            <a:pPr marL="114300" indent="0">
              <a:spcBef>
                <a:spcPts val="0"/>
              </a:spcBef>
              <a:buSzPts val="2035"/>
              <a:buNone/>
            </a:pPr>
            <a:r>
              <a:rPr lang="en-US" sz="2035" dirty="0">
                <a:latin typeface="Times"/>
                <a:ea typeface="Times"/>
                <a:cs typeface="Times"/>
                <a:sym typeface="Times"/>
              </a:rPr>
              <a:t>	         	            	</a:t>
            </a:r>
            <a:endParaRPr lang="en-US" dirty="0">
              <a:sym typeface="Times"/>
            </a:endParaRPr>
          </a:p>
          <a:p>
            <a:pPr marL="457200" indent="-342900">
              <a:spcBef>
                <a:spcPts val="0"/>
              </a:spcBef>
              <a:buSzPct val="100000"/>
            </a:pPr>
            <a:r>
              <a:rPr lang="en-US" sz="1850" dirty="0" smtClean="0"/>
              <a:t>Note</a:t>
            </a:r>
            <a:r>
              <a:rPr lang="en-US" sz="1850" dirty="0"/>
              <a:t>: the log of a number &lt; 1 is negative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,  0 ≤ </a:t>
            </a:r>
            <a:r>
              <a:rPr lang="en-US" sz="1850" i="1" dirty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 ≤ 1, 0 ≤ </a:t>
            </a:r>
            <a:r>
              <a:rPr lang="en-US" sz="1850" i="1" dirty="0">
                <a:latin typeface="Times New Roman"/>
                <a:ea typeface="Times New Roman"/>
                <a:cs typeface="Times New Roman"/>
                <a:sym typeface="Times New Roman"/>
              </a:rPr>
              <a:t>entropy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 ≤ </a:t>
            </a:r>
            <a:r>
              <a:rPr lang="en-US" sz="1850" dirty="0" smtClean="0"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15040</TotalTime>
  <Words>3189</Words>
  <Application>Microsoft Office PowerPoint</Application>
  <PresentationFormat>Widescreen</PresentationFormat>
  <Paragraphs>636</Paragraphs>
  <Slides>71</Slides>
  <Notes>69</Notes>
  <HiddenSlides>7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6" baseType="lpstr">
      <vt:lpstr>Arial</vt:lpstr>
      <vt:lpstr>Calibri</vt:lpstr>
      <vt:lpstr>Calibri Light</vt:lpstr>
      <vt:lpstr>Courier New</vt:lpstr>
      <vt:lpstr>Helvetica</vt:lpstr>
      <vt:lpstr>Helvetica Light</vt:lpstr>
      <vt:lpstr>Noto Sans Symbols</vt:lpstr>
      <vt:lpstr>Symbol</vt:lpstr>
      <vt:lpstr>Tahoma</vt:lpstr>
      <vt:lpstr>Times</vt:lpstr>
      <vt:lpstr>Times New Roman</vt:lpstr>
      <vt:lpstr>Office Theme</vt:lpstr>
      <vt:lpstr>Visio.Drawing.6</vt:lpstr>
      <vt:lpstr>Equation</vt:lpstr>
      <vt:lpstr>Visio</vt:lpstr>
      <vt:lpstr>Classification Model II Decision Trees</vt:lpstr>
      <vt:lpstr>Segment Content</vt:lpstr>
      <vt:lpstr>Decision trees </vt:lpstr>
      <vt:lpstr>Example</vt:lpstr>
      <vt:lpstr>Decision tree representation (PlayTennis)</vt:lpstr>
      <vt:lpstr>Decision trees expressivity</vt:lpstr>
      <vt:lpstr>Measure of Information and Entropy</vt:lpstr>
      <vt:lpstr>Entropy in general</vt:lpstr>
      <vt:lpstr>Entropy in binary classification</vt:lpstr>
      <vt:lpstr>Information gain as entropy reduction</vt:lpstr>
      <vt:lpstr>Example: Information gain</vt:lpstr>
      <vt:lpstr>Which attribute is the best classifier?</vt:lpstr>
      <vt:lpstr>First step</vt:lpstr>
      <vt:lpstr>After first step</vt:lpstr>
      <vt:lpstr>Second step</vt:lpstr>
      <vt:lpstr>Second and third steps</vt:lpstr>
      <vt:lpstr>ID3: algorithm</vt:lpstr>
      <vt:lpstr>Thank You!</vt:lpstr>
      <vt:lpstr>Classification Model II Issues in Decision Trees</vt:lpstr>
      <vt:lpstr>Segment Content</vt:lpstr>
      <vt:lpstr>Prefer shorter hypotheses:  Occam's razor</vt:lpstr>
      <vt:lpstr>Issues in decision trees learning</vt:lpstr>
      <vt:lpstr>Example</vt:lpstr>
      <vt:lpstr>Overfitting in decision trees</vt:lpstr>
      <vt:lpstr>Avoid overfitting in Decision Trees</vt:lpstr>
      <vt:lpstr>Reduced-error pruning</vt:lpstr>
      <vt:lpstr>Rule post-pruning</vt:lpstr>
      <vt:lpstr>Converting to rules</vt:lpstr>
      <vt:lpstr>Rule Post-Pruning</vt:lpstr>
      <vt:lpstr>Why converting to rules?</vt:lpstr>
      <vt:lpstr>Problems with information gain</vt:lpstr>
      <vt:lpstr>An alternative measure: Gain Ratio</vt:lpstr>
      <vt:lpstr>Dealing with continuous-valued attributes</vt:lpstr>
      <vt:lpstr>Handling missing values training data</vt:lpstr>
      <vt:lpstr>Applications</vt:lpstr>
      <vt:lpstr>Thank You!</vt:lpstr>
      <vt:lpstr>Classification Model II Ensemble Methods</vt:lpstr>
      <vt:lpstr>Segment Content</vt:lpstr>
      <vt:lpstr>Ensemble Methods</vt:lpstr>
      <vt:lpstr>Why Ensemble Methods work?</vt:lpstr>
      <vt:lpstr>When does Ensemble work?</vt:lpstr>
      <vt:lpstr>Bias-Variance Decomposition</vt:lpstr>
      <vt:lpstr>Bias-Variance Trade-off and Overfitting </vt:lpstr>
      <vt:lpstr>Examples</vt:lpstr>
      <vt:lpstr>Constructing Ensemble Methods</vt:lpstr>
      <vt:lpstr>Bagging</vt:lpstr>
      <vt:lpstr>Bagging</vt:lpstr>
      <vt:lpstr>Bagging Example</vt:lpstr>
      <vt:lpstr>Bagging Example</vt:lpstr>
      <vt:lpstr>Bagging Example</vt:lpstr>
      <vt:lpstr>Bagging Example</vt:lpstr>
      <vt:lpstr>Bagging Example</vt:lpstr>
      <vt:lpstr>Bagging Algorithm</vt:lpstr>
      <vt:lpstr>Thank You!</vt:lpstr>
      <vt:lpstr>Classification Model II Boosting</vt:lpstr>
      <vt:lpstr>Segment Content</vt:lpstr>
      <vt:lpstr>Boosting</vt:lpstr>
      <vt:lpstr>Boosting</vt:lpstr>
      <vt:lpstr>AdaBoost</vt:lpstr>
      <vt:lpstr>AdaBoost Algorithm</vt:lpstr>
      <vt:lpstr>AdaBoost Algorithm</vt:lpstr>
      <vt:lpstr>AdaBoost Example</vt:lpstr>
      <vt:lpstr>AdaBoost Example</vt:lpstr>
      <vt:lpstr>AdaBoost Example</vt:lpstr>
      <vt:lpstr>Random Forest</vt:lpstr>
      <vt:lpstr>Random Forest</vt:lpstr>
      <vt:lpstr>Random Forest</vt:lpstr>
      <vt:lpstr>Random Forest</vt:lpstr>
      <vt:lpstr>Random Forest Algorithm </vt:lpstr>
      <vt:lpstr>Characteristics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365</cp:revision>
  <dcterms:created xsi:type="dcterms:W3CDTF">2018-10-16T06:13:57Z</dcterms:created>
  <dcterms:modified xsi:type="dcterms:W3CDTF">2021-02-27T04:01:31Z</dcterms:modified>
</cp:coreProperties>
</file>